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303" r:id="rId4"/>
    <p:sldId id="292" r:id="rId5"/>
    <p:sldId id="296" r:id="rId6"/>
    <p:sldId id="284" r:id="rId7"/>
    <p:sldId id="298" r:id="rId8"/>
    <p:sldId id="293" r:id="rId9"/>
    <p:sldId id="286" r:id="rId10"/>
    <p:sldId id="295" r:id="rId11"/>
    <p:sldId id="294" r:id="rId12"/>
    <p:sldId id="287" r:id="rId13"/>
    <p:sldId id="291" r:id="rId14"/>
    <p:sldId id="302" r:id="rId15"/>
    <p:sldId id="300" r:id="rId16"/>
    <p:sldId id="301" r:id="rId17"/>
    <p:sldId id="288" r:id="rId18"/>
    <p:sldId id="29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BB"/>
    <a:srgbClr val="009DD9"/>
    <a:srgbClr val="00747C"/>
    <a:srgbClr val="F0B300"/>
    <a:srgbClr val="A5C249"/>
    <a:srgbClr val="0F6FC6"/>
    <a:srgbClr val="5F9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C6F58-A93D-434C-BA4D-21CF9C737A0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ACFE9-4E88-4961-83A4-80463C1A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0EFD-D9D4-416F-B265-05C7B2F685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F5-2CE7-4FC9-B950-ED7169C5E4D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22-FFEF-4692-B311-CB07831A64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0EFD-D9D4-416F-B265-05C7B2F685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6E-D0DB-435A-BE83-6DE588DB16D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04457"/>
            <a:ext cx="10515600" cy="10355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9454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32D-5DC7-4737-99CE-C9515FFB930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0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129F-5809-436C-8C8B-EB50FA1C553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8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7F7E-7CF2-44AA-8BCE-6A4744BC4D3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0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631C-EE5B-4ADD-A4A4-D5704F8169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FCBB-C6E9-4C18-92E5-25AD445CCBC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6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79E3-D6AA-4CA1-A8DC-CC75F38219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4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6E-D0DB-435A-BE83-6DE588DB16D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BA1-0E69-40ED-9ABD-EE479928EE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0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F5-2CE7-4FC9-B950-ED7169C5E4D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1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22-FFEF-4692-B311-CB07831A64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04457"/>
            <a:ext cx="10515600" cy="10355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9454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32D-5DC7-4737-99CE-C9515FFB930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129F-5809-436C-8C8B-EB50FA1C553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5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7F7E-7CF2-44AA-8BCE-6A4744BC4D3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6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631C-EE5B-4ADD-A4A4-D5704F8169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8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FCBB-C6E9-4C18-92E5-25AD445CCBC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4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79E3-D6AA-4CA1-A8DC-CC75F38219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BA1-0E69-40ED-9ABD-EE479928EE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8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61" y="293877"/>
            <a:ext cx="1150026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61" y="1754375"/>
            <a:ext cx="115002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56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9575-9BB7-4E91-8DBC-F0E76F0203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462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spc="-1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400" b="0" i="0" u="none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0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61" y="293877"/>
            <a:ext cx="1150026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61" y="1754375"/>
            <a:ext cx="115002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56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9575-9BB7-4E91-8DBC-F0E76F0203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1/31/2020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462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spc="-1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400" b="0" i="0" u="none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0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30.sv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30.sv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30.sv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30.sv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30.sv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99209" y="1340071"/>
            <a:ext cx="0" cy="3736159"/>
          </a:xfrm>
          <a:prstGeom prst="line">
            <a:avLst/>
          </a:prstGeom>
          <a:solidFill>
            <a:srgbClr val="009DD9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4381502" y="5578475"/>
            <a:ext cx="7106433" cy="105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i="1" dirty="0">
              <a:solidFill>
                <a:srgbClr val="009DD9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461" y="4737674"/>
            <a:ext cx="560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400" baseline="300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 Annual FP CAPE Partners’ Meeting</a:t>
            </a:r>
            <a:endParaRPr lang="en-US" sz="24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1" y="942255"/>
            <a:ext cx="8126896" cy="2616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7775" y="4065465"/>
            <a:ext cx="6454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i="1" dirty="0" smtClean="0">
                <a:solidFill>
                  <a:srgbClr val="009DD9"/>
                </a:solidFill>
                <a:latin typeface="Georgia" charset="0"/>
                <a:ea typeface="Georgia" charset="0"/>
                <a:cs typeface="Georgia" charset="0"/>
              </a:rPr>
              <a:t>Wall of Wins</a:t>
            </a:r>
            <a:endParaRPr lang="en-US" sz="4400" i="1" dirty="0">
              <a:solidFill>
                <a:srgbClr val="009DD9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get-it-together-by-tiwa-savage-and-paul-psqua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0" end="264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581" y="156714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4A0B-8A22-7349-A7FD-38D5A91A4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" y="6209187"/>
            <a:ext cx="3825190" cy="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spect="1"/>
          </p:cNvSpPr>
          <p:nvPr/>
        </p:nvSpPr>
        <p:spPr>
          <a:xfrm>
            <a:off x="3220212" y="1210805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DMPA-SC access was scaled up in Niger, Kano, Bauchi, &amp; Taraba states. 56 FP experts were trained as Master trainers and step-down training reached 2,036 nurses and CHEWs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29616" y="3147164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Abia</a:t>
            </a: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Bauchi, and Rivers states were supported in renovating 23 health facilities using the 72-hour clinic makeover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210808" y="3147164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Society Organizations in Ogun &amp; Niger states reached over 100 adolescents with FP information and messaging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705" y="152615"/>
            <a:ext cx="27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201961" y="5053011"/>
            <a:ext cx="5749544" cy="1724132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Kaduna &amp; Nasarawa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states scale up Adolescent Family Planning programs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40496" y="5053010"/>
            <a:ext cx="5720969" cy="1724131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Parenthood Federation of Nigeria and Plateau State government employed the 72-hour clinic makeover model at clinics in Plateau, Bauchi, and Gombe states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5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4000">
        <p15:prstTrans prst="peelOff"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316" y="146961"/>
            <a:ext cx="9051716" cy="4572901"/>
            <a:chOff x="131316" y="146961"/>
            <a:chExt cx="9051716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502766"/>
                <a:chOff x="169233" y="146961"/>
                <a:chExt cx="9013799" cy="4502766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 descr="Image result for PMA2020">
                  <a:extLst>
                    <a:ext uri="{FF2B5EF4-FFF2-40B4-BE49-F238E27FC236}">
                      <a16:creationId xmlns:a16="http://schemas.microsoft.com/office/drawing/2014/main" id="{71F54495-1522-4C99-B81F-9B8631EC7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380" y="4128011"/>
                  <a:ext cx="1106310" cy="52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4" descr="Image result for MTV shuga logo">
                  <a:extLst>
                    <a:ext uri="{FF2B5EF4-FFF2-40B4-BE49-F238E27FC236}">
                      <a16:creationId xmlns:a16="http://schemas.microsoft.com/office/drawing/2014/main" id="{2B229269-EC59-4B32-ABCC-534B1BC97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910" y="1185402"/>
                  <a:ext cx="2038553" cy="5707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 descr="A picture containing man, water, holding, computer&#10;&#10;Description automatically generated">
              <a:extLst>
                <a:ext uri="{FF2B5EF4-FFF2-40B4-BE49-F238E27FC236}">
                  <a16:creationId xmlns:a16="http://schemas.microsoft.com/office/drawing/2014/main" id="{4F2CA941-9C6F-49E2-A67D-C6E1423D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6" y="146961"/>
              <a:ext cx="1325880" cy="62429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 rot="20068867">
            <a:off x="4772660" y="1965688"/>
            <a:ext cx="59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 edit HIVE logo</a:t>
            </a:r>
            <a:endParaRPr lang="en-US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spect="1"/>
          </p:cNvSpPr>
          <p:nvPr/>
        </p:nvSpPr>
        <p:spPr>
          <a:xfrm>
            <a:off x="2130552" y="308152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</a:t>
            </a:r>
            <a:r>
              <a:rPr lang="en-US" sz="20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Family Planning Conference was held. The theme of the conference was to Bridge the gaps between knowledge &amp; practice of FP in Nigeria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157472" y="1197864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FMoH launched the Nigeria Family Planning Blueprint (Scale-up Plan)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190488" y="308152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Council on Health approved the National Task-Shifting and Task-Sharing Policy for Essential Healthcare Services.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4157472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 commits to the FP2020 Goals at the Family Planning London Summit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91440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Nigeria’s 2</a:t>
            </a:r>
            <a:r>
              <a:rPr lang="en-US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Family Planning Conference was held. The theme of the conference was Population and National Development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220456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Nigeria’s 1</a:t>
            </a:r>
            <a:r>
              <a:rPr lang="en-US" b="1" baseline="30000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Planning Conference was held. The theme of the conference was Strengthening Family Planning Services for National Development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5000">
        <p15:prstTrans prst="peelOff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 animBg="1"/>
      <p:bldP spid="13" grpId="0" animBg="1"/>
      <p:bldP spid="2" grpId="0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spect="1"/>
          </p:cNvSpPr>
          <p:nvPr/>
        </p:nvSpPr>
        <p:spPr>
          <a:xfrm>
            <a:off x="2130552" y="308152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 launched a new national family planning campaign. The new “Green Dot” campaign served as the official marker for FP services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157472" y="1197864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 state validates and signs off on the domestication of the Task-Shifting and Task-Sharing Policy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190488" y="308152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Lagos state integrates family planning into the overall State Health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4157472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20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 CAPE Annual FP Partners Meeting was held.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91440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of Budget and National Planning announced the 2017 budget in which </a:t>
            </a:r>
            <a:r>
              <a:rPr lang="en-US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₦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915 million was proposed for family planning commodity security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220456" y="4956048"/>
            <a:ext cx="3877056" cy="1764792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</a:t>
            </a:r>
            <a:r>
              <a:rPr lang="en-US" sz="20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Family Planning Conference was held. The theme of the conference was Family Planning in Nigeria: The journey so far”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5000">
        <p15:prstTrans prst="peelOff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 animBg="1"/>
      <p:bldP spid="13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spect="1"/>
          </p:cNvSpPr>
          <p:nvPr/>
        </p:nvSpPr>
        <p:spPr>
          <a:xfrm>
            <a:off x="6144768" y="3430977"/>
            <a:ext cx="3840480" cy="174814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FP budget line creations in Anambra, Lagos, and Taraba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2206752" y="3430977"/>
            <a:ext cx="3840480" cy="174814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Release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Federal Level commodity budget line for 2018 for 1.2 billion Naira ($3.4M)</a:t>
            </a: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4175760" y="1485144"/>
            <a:ext cx="3840480" cy="174814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FMoH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Health Accounts included FP as a subset of RH expenditures to be implemented and tracked in 2018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6144768" y="5408361"/>
            <a:ext cx="2926080" cy="1331919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Ogun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launched the Adolescent Reproductive Health Strategic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97536" y="5408361"/>
            <a:ext cx="2926080" cy="1331919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Successful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convening of the 5th National FP Conference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3121152" y="5408361"/>
            <a:ext cx="2926080" cy="1331919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states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implemented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Task Shifting and Task Sharing Policy, bringing the total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states to 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9168384" y="5408361"/>
            <a:ext cx="2926080" cy="1331919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Seven states have actively requested Adolescent and Youth Sexual and Reproductive Health programming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2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0">
        <p15:prstTrans prst="peelOff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0" grpId="0" animBg="1"/>
      <p:bldP spid="13" grpId="0" animBg="1"/>
      <p:bldP spid="16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spect="1"/>
          </p:cNvSpPr>
          <p:nvPr/>
        </p:nvSpPr>
        <p:spPr>
          <a:xfrm>
            <a:off x="219456" y="1307592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Federal Ministry of Health has validated the National FP Blueprint for 2019-2023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6208776" y="1307592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Ogun, Niger, and Plateau states release family planning budget allocations. The funding was allocated towards family planning and adolescent and youth sexual and reproductive 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programs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219456" y="4105656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Borno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progresses towards domestication of the Task-shifting and Task-sharing policy and develops a Costed Implementation Plan for family planning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208776" y="4105656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9D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Oyo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State passes Family Planning, Reproductive Health, and Maternity Services Bill, which requires the state to provide sustainable funding for family planning efforts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8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eelOff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 w="50800">
            <a:solidFill>
              <a:srgbClr val="A5C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316" y="146961"/>
            <a:ext cx="9051716" cy="4572901"/>
            <a:chOff x="131316" y="146961"/>
            <a:chExt cx="9051716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502766"/>
                <a:chOff x="169233" y="146961"/>
                <a:chExt cx="9013799" cy="4502766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 descr="Image result for PMA2020">
                  <a:extLst>
                    <a:ext uri="{FF2B5EF4-FFF2-40B4-BE49-F238E27FC236}">
                      <a16:creationId xmlns:a16="http://schemas.microsoft.com/office/drawing/2014/main" id="{71F54495-1522-4C99-B81F-9B8631EC7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380" y="4128011"/>
                  <a:ext cx="1106310" cy="52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4" descr="Image result for MTV shuga logo">
                  <a:extLst>
                    <a:ext uri="{FF2B5EF4-FFF2-40B4-BE49-F238E27FC236}">
                      <a16:creationId xmlns:a16="http://schemas.microsoft.com/office/drawing/2014/main" id="{2B229269-EC59-4B32-ABCC-534B1BC97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910" y="1185402"/>
                  <a:ext cx="2038553" cy="5707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 descr="A picture containing man, water, holding, computer&#10;&#10;Description automatically generated">
              <a:extLst>
                <a:ext uri="{FF2B5EF4-FFF2-40B4-BE49-F238E27FC236}">
                  <a16:creationId xmlns:a16="http://schemas.microsoft.com/office/drawing/2014/main" id="{4F2CA941-9C6F-49E2-A67D-C6E1423D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6" y="146961"/>
              <a:ext cx="1325880" cy="62429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 rot="20068867">
            <a:off x="4772660" y="1965688"/>
            <a:ext cx="59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 edit HIVE logo</a:t>
            </a:r>
            <a:endParaRPr lang="en-US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8000">
        <p14:switch dir="r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6" grpId="0" animBg="1"/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RHI Get It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70" y="5486328"/>
            <a:ext cx="1782912" cy="1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9610" y="5425278"/>
            <a:ext cx="555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Song provided by: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Family Planning Song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Get It Together ©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Feb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NURHImedia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Artists: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Tiwa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Savage and Paul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Okoye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Psqaure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9" y="2014040"/>
            <a:ext cx="8126896" cy="261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610" y="1325531"/>
            <a:ext cx="555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provided by FP CAPE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Interactive Timeline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316" y="146961"/>
            <a:ext cx="9051716" cy="4572901"/>
            <a:chOff x="131316" y="146961"/>
            <a:chExt cx="9051716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502766"/>
                <a:chOff x="169233" y="146961"/>
                <a:chExt cx="9013799" cy="4502766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 descr="Image result for PMA2020">
                  <a:extLst>
                    <a:ext uri="{FF2B5EF4-FFF2-40B4-BE49-F238E27FC236}">
                      <a16:creationId xmlns:a16="http://schemas.microsoft.com/office/drawing/2014/main" id="{71F54495-1522-4C99-B81F-9B8631EC7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380" y="4128011"/>
                  <a:ext cx="1106310" cy="52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4" descr="Image result for MTV shuga logo">
                  <a:extLst>
                    <a:ext uri="{FF2B5EF4-FFF2-40B4-BE49-F238E27FC236}">
                      <a16:creationId xmlns:a16="http://schemas.microsoft.com/office/drawing/2014/main" id="{2B229269-EC59-4B32-ABCC-534B1BC97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910" y="1185402"/>
                  <a:ext cx="2038553" cy="5707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 descr="A picture containing man, water, holding, computer&#10;&#10;Description automatically generated">
              <a:extLst>
                <a:ext uri="{FF2B5EF4-FFF2-40B4-BE49-F238E27FC236}">
                  <a16:creationId xmlns:a16="http://schemas.microsoft.com/office/drawing/2014/main" id="{4F2CA941-9C6F-49E2-A67D-C6E1423D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6" y="146961"/>
              <a:ext cx="1325880" cy="62429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 rot="20068867">
            <a:off x="4772660" y="1965688"/>
            <a:ext cx="59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 edit HIVE logo</a:t>
            </a:r>
            <a:endParaRPr lang="en-US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0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spect="1"/>
          </p:cNvSpPr>
          <p:nvPr/>
        </p:nvSpPr>
        <p:spPr>
          <a:xfrm>
            <a:off x="3142368" y="2521127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Kaduna &amp; Lagos states developed a Family Planning Scorecard which provides evidence for FP funding for each LGA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678680" y="1088898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Community Pharmacists and PPMVs as providers of expanded FP services in the validated Task Shifting Task Sharing Policy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1677423" y="3950984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mobile DHIS2 system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trained PPMVs and Community Pharmacists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into the Nigeria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HMIS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4723387" y="3950984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 draft Family Planning Training Manual for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PPMVs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6228969" y="2521127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Establishment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accountability mechanism, the Transparency, Advocacy, and Capacity Building (TRAC)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Platform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7769352" y="3950984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implementation of the Tiered Accreditation System for PPMVs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566" y="152400"/>
            <a:ext cx="667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9186672" y="5407089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Family Planning media-based advocacy campaign kicked off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170688" y="5422736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Interfaith for Family Planning/ Childbirth Spacing made its debut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6181344" y="5422736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Islamic Perspectives on Reproductive Health and Childbirth Spacing advocacy handbook was endorsed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the Sultan of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Sokoto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3176016" y="5422736"/>
            <a:ext cx="2834640" cy="1289304"/>
          </a:xfrm>
          <a:prstGeom prst="rect">
            <a:avLst/>
          </a:prstGeom>
          <a:solidFill>
            <a:srgbClr val="F0B300"/>
          </a:solidFill>
          <a:ln w="57150">
            <a:solidFill>
              <a:srgbClr val="0F6FC6"/>
            </a:solidFill>
          </a:ln>
        </p:spPr>
        <p:txBody>
          <a:bodyPr wrap="square" rtlCol="0" anchor="ctr" anchorCtr="1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FMoH developed the National FP Communication Plan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57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5000">
        <p15:prstTrans prst="peelOff"/>
      </p:transition>
    </mc:Choice>
    <mc:Fallback xmlns=""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3" grpId="0" animBg="1"/>
      <p:bldP spid="16" grpId="0" animBg="1"/>
      <p:bldP spid="19" grpId="0" animBg="1"/>
      <p:bldP spid="14" grpId="0" animBg="1"/>
      <p:bldP spid="2" grpId="0"/>
      <p:bldP spid="6" grpId="0" animBg="1"/>
      <p:bldP spid="9" grpId="0" animBg="1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spect="1"/>
          </p:cNvSpPr>
          <p:nvPr/>
        </p:nvSpPr>
        <p:spPr>
          <a:xfrm>
            <a:off x="6208946" y="1307592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planning champions in 10 states helped spread FP messages on World Population Day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219456" y="1307592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inaugural meeting of the Family Planning Providers Network Lagos Chapter took place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566" y="152400"/>
            <a:ext cx="667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6208946" y="4103728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FMoH staff became National FP Dashboard master trainers, further embedding the National FP Dashboard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219456" y="4103728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</a:t>
            </a:r>
            <a:r>
              <a:rPr lang="en-US" sz="32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Professor </a:t>
            </a:r>
            <a:r>
              <a:rPr lang="en-US" sz="32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Reproductive Health Legacy Forum held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1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3000">
        <p15:prstTrans prst="peelOff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316" y="146961"/>
            <a:ext cx="9051716" cy="4572901"/>
            <a:chOff x="131316" y="146961"/>
            <a:chExt cx="9051716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502766"/>
                <a:chOff x="169233" y="146961"/>
                <a:chExt cx="9013799" cy="4502766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 descr="Image result for PMA2020">
                  <a:extLst>
                    <a:ext uri="{FF2B5EF4-FFF2-40B4-BE49-F238E27FC236}">
                      <a16:creationId xmlns:a16="http://schemas.microsoft.com/office/drawing/2014/main" id="{71F54495-1522-4C99-B81F-9B8631EC7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380" y="4128011"/>
                  <a:ext cx="1106310" cy="52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4" descr="Image result for MTV shuga logo">
                  <a:extLst>
                    <a:ext uri="{FF2B5EF4-FFF2-40B4-BE49-F238E27FC236}">
                      <a16:creationId xmlns:a16="http://schemas.microsoft.com/office/drawing/2014/main" id="{2B229269-EC59-4B32-ABCC-534B1BC97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910" y="1185402"/>
                  <a:ext cx="2038553" cy="5707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 descr="A picture containing man, water, holding, computer&#10;&#10;Description automatically generated">
              <a:extLst>
                <a:ext uri="{FF2B5EF4-FFF2-40B4-BE49-F238E27FC236}">
                  <a16:creationId xmlns:a16="http://schemas.microsoft.com/office/drawing/2014/main" id="{4F2CA941-9C6F-49E2-A67D-C6E1423D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6" y="146961"/>
              <a:ext cx="1325880" cy="62429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 rot="20068867">
            <a:off x="4772660" y="1965688"/>
            <a:ext cx="59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 edit HIVE logo</a:t>
            </a:r>
            <a:endParaRPr lang="en-US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/>
          </p:cNvSpPr>
          <p:nvPr/>
        </p:nvSpPr>
        <p:spPr>
          <a:xfrm>
            <a:off x="3176016" y="1294040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Intention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FP among youth continues to rise in Kaduna (63%) and Lagos (51%). </a:t>
            </a: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6178457" y="1294040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127 </a:t>
            </a:r>
            <a:r>
              <a:rPr 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Sayana</a:t>
            </a: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 trainings were conducted for doctors and CHEWs in western, northern, and south-eastern states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4593336" y="3152522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Youth-focused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FP services expanded to primary health facilities in Kaduna, Lagos, Edo, Delta,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Akwa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Ibom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Nasarawa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7595777" y="3152522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lvl="0" algn="ctr">
              <a:defRPr/>
            </a:pPr>
            <a:r>
              <a:rPr lang="en-US" sz="1500" b="1" dirty="0" smtClean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0" algn="ctr">
              <a:defRPr/>
            </a:pP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27,000 youth and adolescents were reached with FP targeted programs, </a:t>
            </a: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4,500 adolescents received contraceptive services through youth focused programs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588008" y="3152522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LPAY program was incorporated into the HIV/AIDS Educator Trainers curriculum in the NYSC. 420 corps members were trained as peer educators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0688" y="5033649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85000" lnSpcReduction="20000"/>
          </a:bodyPr>
          <a:lstStyle/>
          <a:p>
            <a:pPr lvl="0" algn="ctr">
              <a:defRPr/>
            </a:pPr>
            <a:r>
              <a:rPr lang="en-US" b="1" dirty="0" smtClean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0" algn="ctr"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in Kaduna, Lagos, and Oyo States reached 1.7 million persons, and referred 258,208 for FP services. Among those referred, 64% completed referrals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9513" y="152400"/>
            <a:ext cx="427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9186672" y="5033649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 smtClean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Nearly</a:t>
            </a:r>
            <a:r>
              <a:rPr kumimoji="0" lang="en-US" sz="165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20,000 individuals were referred to health facilities for FP services in Kaduna, Lagos, &amp; Oyo through SM activities. 60% completed their referrals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176016" y="5033649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460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PPMVs and 72 CPs have been branded with the National Family Planning site marker, “green dot”, as a sign of providing FP services to clients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6181344" y="5033649"/>
            <a:ext cx="2834640" cy="164592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140 National Youth Service Corp members signed up to become promotors of FP messaging through peer education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2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6000">
        <p15:prstTrans prst="peelOff"/>
      </p:transition>
    </mc:Choice>
    <mc:Fallback xmlns="">
      <p:transition spd="slow" advClick="0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3" grpId="0" animBg="1"/>
      <p:bldP spid="11" grpId="0" animBg="1"/>
      <p:bldP spid="9" grpId="0" animBg="1"/>
      <p:bldP spid="2" grpId="0"/>
      <p:bldP spid="6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3220212" y="1078992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160 LPAY ambassadors, youth-led organization reps, and Adolescents &amp; Youth health desk officers engaged in the Virtual Capacity Building group, which aims to teach youth on FP from FP technical experts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29616" y="301252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lvl="0" algn="ctr">
              <a:defRPr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Intergenerational dialogue in Oyo </a:t>
            </a: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aimed 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parent-child communication </a:t>
            </a:r>
            <a:r>
              <a:rPr lang="en-US" sz="2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SRH. Over 60 adolescents, parents, and community and religious leaders participated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6210808" y="301252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1900" b="1" dirty="0">
                <a:solidFill>
                  <a:srgbClr val="A5C2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lvl="0" algn="ctr">
              <a:defRPr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planning services provided through PPMVs saw vast improvements due to expanded product range, and a digital referral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9513" y="152400"/>
            <a:ext cx="427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29616" y="495744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Lagos and Kaduna States 179 PPMVs and 280 community pharmacies were trained on implant and injectable contraceptives in the first quarter of 2019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6210808" y="495744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finalized Village Health Worker training curriculum and materials for the Reproductive, Maternal, Newborn, Child, and Adolescent Health and Nutrition program was rolled out in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Borno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5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5000">
        <p15:prstTrans prst="peelOff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316" y="146961"/>
            <a:ext cx="9051716" cy="4572901"/>
            <a:chOff x="131316" y="146961"/>
            <a:chExt cx="9051716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502766"/>
                <a:chOff x="169233" y="146961"/>
                <a:chExt cx="9013799" cy="4502766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39" descr="Image result for PMA2020">
                  <a:extLst>
                    <a:ext uri="{FF2B5EF4-FFF2-40B4-BE49-F238E27FC236}">
                      <a16:creationId xmlns:a16="http://schemas.microsoft.com/office/drawing/2014/main" id="{71F54495-1522-4C99-B81F-9B8631EC76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380" y="4128011"/>
                  <a:ext cx="1106310" cy="52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4" descr="Image result for MTV shuga logo">
                  <a:extLst>
                    <a:ext uri="{FF2B5EF4-FFF2-40B4-BE49-F238E27FC236}">
                      <a16:creationId xmlns:a16="http://schemas.microsoft.com/office/drawing/2014/main" id="{2B229269-EC59-4B32-ABCC-534B1BC97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910" y="1185402"/>
                  <a:ext cx="2038553" cy="5707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32" name="Picture 31" descr="A picture containing man, water, holding, computer&#10;&#10;Description automatically generated">
              <a:extLst>
                <a:ext uri="{FF2B5EF4-FFF2-40B4-BE49-F238E27FC236}">
                  <a16:creationId xmlns:a16="http://schemas.microsoft.com/office/drawing/2014/main" id="{4F2CA941-9C6F-49E2-A67D-C6E1423D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6" y="146961"/>
              <a:ext cx="1325880" cy="62429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 rot="20068867">
            <a:off x="4772660" y="1965688"/>
            <a:ext cx="596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 edit HIVE logo</a:t>
            </a:r>
            <a:endParaRPr lang="en-US" sz="5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witch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spect="1"/>
          </p:cNvSpPr>
          <p:nvPr/>
        </p:nvSpPr>
        <p:spPr>
          <a:xfrm>
            <a:off x="6208946" y="1302753"/>
            <a:ext cx="5751354" cy="2615184"/>
          </a:xfrm>
          <a:prstGeom prst="rect">
            <a:avLst/>
          </a:prstGeom>
          <a:solidFill>
            <a:srgbClr val="0F6FC6"/>
          </a:solidFill>
          <a:ln w="5080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of the DMPA-SC into the Essential Medicines List</a:t>
            </a: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243566" y="1307592"/>
            <a:ext cx="5755866" cy="2617235"/>
          </a:xfrm>
          <a:prstGeom prst="rect">
            <a:avLst/>
          </a:prstGeom>
          <a:solidFill>
            <a:srgbClr val="0F6FC6"/>
          </a:solidFill>
          <a:ln w="50800">
            <a:solidFill>
              <a:srgbClr val="F0B300"/>
            </a:solidFill>
          </a:ln>
        </p:spPr>
        <p:txBody>
          <a:bodyPr wrap="square" rtlCol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FMOH approval of the DMPA-SC self-injection policy into the national guidelines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243566" y="4103728"/>
            <a:ext cx="5751354" cy="2615184"/>
          </a:xfrm>
          <a:prstGeom prst="rect">
            <a:avLst/>
          </a:prstGeom>
          <a:solidFill>
            <a:srgbClr val="0F6FC6"/>
          </a:solidFill>
          <a:ln w="5080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Buy-in of policy makers for the integration of DMPA-SC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1705" y="152615"/>
            <a:ext cx="27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208946" y="4103728"/>
            <a:ext cx="5751354" cy="2615184"/>
          </a:xfrm>
          <a:prstGeom prst="rect">
            <a:avLst/>
          </a:prstGeom>
          <a:solidFill>
            <a:srgbClr val="0F6FC6"/>
          </a:solidFill>
          <a:ln w="50800">
            <a:solidFill>
              <a:srgbClr val="F0B300"/>
            </a:solidFill>
          </a:ln>
        </p:spPr>
        <p:txBody>
          <a:bodyPr wrap="square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Family Planning Dashboard rolled out in all 36 states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6" grpId="0" animBg="1"/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PC_Ong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PC_Ong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FINAL_Wall_of_Wins_04082019</Template>
  <TotalTime>1638</TotalTime>
  <Words>1293</Words>
  <Application>Microsoft Office PowerPoint</Application>
  <PresentationFormat>Widescreen</PresentationFormat>
  <Paragraphs>169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.AppleSystemUIFont</vt:lpstr>
      <vt:lpstr>Arial</vt:lpstr>
      <vt:lpstr>Calibri</vt:lpstr>
      <vt:lpstr>Georgia</vt:lpstr>
      <vt:lpstr>Verdana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Salmon, Brianna</dc:creator>
  <cp:lastModifiedBy>Salmon, Brianna</cp:lastModifiedBy>
  <cp:revision>65</cp:revision>
  <dcterms:created xsi:type="dcterms:W3CDTF">2020-01-14T17:27:42Z</dcterms:created>
  <dcterms:modified xsi:type="dcterms:W3CDTF">2020-01-31T14:56:37Z</dcterms:modified>
</cp:coreProperties>
</file>