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9" r:id="rId4"/>
  </p:sldMasterIdLst>
  <p:notesMasterIdLst>
    <p:notesMasterId r:id="rId15"/>
  </p:notesMasterIdLst>
  <p:sldIdLst>
    <p:sldId id="291" r:id="rId5"/>
    <p:sldId id="768" r:id="rId6"/>
    <p:sldId id="735" r:id="rId7"/>
    <p:sldId id="633" r:id="rId8"/>
    <p:sldId id="651" r:id="rId9"/>
    <p:sldId id="764" r:id="rId10"/>
    <p:sldId id="750" r:id="rId11"/>
    <p:sldId id="743" r:id="rId12"/>
    <p:sldId id="723" r:id="rId13"/>
    <p:sldId id="724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rroon, Meghan" initials="CM" lastIdx="195" clrIdx="1"/>
  <p:cmAuthor id="2" name="Curtis, Sian Louise" initials="CSL" lastIdx="148" clrIdx="4"/>
  <p:cmAuthor id="3" name="L. Lin Ong" initials="LLO" lastIdx="88" clrIdx="2"/>
  <p:cmAuthor id="5" name="Lee, Raney Elizabeth" initials="LRE" lastIdx="71" clrIdx="0"/>
  <p:cmAuthor id="6" name="Salmon, Brianna Marie" initials="SBM" lastIdx="15" clrIdx="3"/>
  <p:cmAuthor id="7" name="Vu, Huyen" initials="VH" lastIdx="20" clrIdx="5"/>
  <p:cmAuthor id="8" name="Brianna Salmon" initials="BS" lastIdx="1" clrIdx="6"/>
  <p:cmAuthor id="9" name="raneylee2@gmail.com" initials="r [4]" lastIdx="1" clrIdx="7"/>
  <p:cmAuthor id="10" name="raneylee2@gmail.com" initials="r [9]" lastIdx="1" clrIdx="8"/>
  <p:cmAuthor id="11" name="raneylee2@gmail.com" initials="r" lastIdx="26" clrIdx="9"/>
  <p:cmAuthor id="12" name="raneylee2@gmail.com" initials="r [6]" lastIdx="1" clrIdx="10"/>
  <p:cmAuthor id="13" name="L. Lin" initials="LL" lastIdx="16" clrIdx="11">
    <p:extLst>
      <p:ext uri="{19B8F6BF-5375-455C-9EA6-DF929625EA0E}">
        <p15:presenceInfo xmlns:p15="http://schemas.microsoft.com/office/powerpoint/2012/main" userId="S::ongl@ad.unc.edu::4deff237-1103-454c-bf1a-5968abce3630" providerId="AD"/>
      </p:ext>
    </p:extLst>
  </p:cmAuthor>
  <p:cmAuthor id="14" name="Lee, Raney" initials="LR" lastIdx="3" clrIdx="12">
    <p:extLst>
      <p:ext uri="{19B8F6BF-5375-455C-9EA6-DF929625EA0E}">
        <p15:presenceInfo xmlns:p15="http://schemas.microsoft.com/office/powerpoint/2012/main" userId="S-1-5-21-344340502-4252695000-2390403120-157518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DD9"/>
    <a:srgbClr val="C4EFFF"/>
    <a:srgbClr val="0ABDC6"/>
    <a:srgbClr val="0F6FC6"/>
    <a:srgbClr val="A5C249"/>
    <a:srgbClr val="595959"/>
    <a:srgbClr val="F0B300"/>
    <a:srgbClr val="DEDEDE"/>
    <a:srgbClr val="FAE5AA"/>
    <a:srgbClr val="AADE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88367" autoAdjust="0"/>
  </p:normalViewPr>
  <p:slideViewPr>
    <p:cSldViewPr snapToGrid="0">
      <p:cViewPr varScale="1">
        <p:scale>
          <a:sx n="82" d="100"/>
          <a:sy n="82" d="100"/>
        </p:scale>
        <p:origin x="6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90" d="100"/>
        <a:sy n="90" d="100"/>
      </p:scale>
      <p:origin x="0" y="-1366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4BA5E-06D7-444B-927C-627BE1414E89}" type="datetimeFigureOut">
              <a:rPr lang="en-US" smtClean="0"/>
              <a:t>3/10/2021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19D7A-8AD3-44E3-AD16-271B29FAC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6709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19D7A-8AD3-44E3-AD16-271B29FACDB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59126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3278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31774">
              <a:defRPr/>
            </a:pPr>
            <a:fld id="{16E20ABA-88D0-5944-A7EE-3D1CDE361683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31774">
                <a:defRPr/>
              </a:pPr>
              <a:t>3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803462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3218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E20ABA-88D0-5944-A7EE-3D1CDE36168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12850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5765381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31774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CB33EA-EF61-432F-81D8-49FD8EED060B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31774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0341322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9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1665534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57211">
              <a:defRPr/>
            </a:pPr>
            <a:fld id="{60CB33EA-EF61-432F-81D8-49FD8EED060B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957211">
                <a:defRPr/>
              </a:pPr>
              <a:t>10</a:t>
            </a:fld>
            <a:endParaRPr lang="en-US" dirty="0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2376536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A0CE0-E382-9F49-92DC-F7EA14BDFB4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6540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86DF9-994D-2E43-9A9C-29D9BA168DED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1696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05BE7E-FD8C-484B-8D7E-48B4491A29D3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7550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print">
            <a:alphaModFix amt="5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8" b="24617"/>
          <a:stretch/>
        </p:blipFill>
        <p:spPr>
          <a:xfrm>
            <a:off x="1909960" y="1459571"/>
            <a:ext cx="1686767" cy="1553470"/>
          </a:xfrm>
          <a:prstGeom prst="rect">
            <a:avLst/>
          </a:prstGeom>
        </p:spPr>
      </p:pic>
      <p:cxnSp>
        <p:nvCxnSpPr>
          <p:cNvPr id="11" name="Straight Connector 10"/>
          <p:cNvCxnSpPr/>
          <p:nvPr userDrawn="1"/>
        </p:nvCxnSpPr>
        <p:spPr>
          <a:xfrm>
            <a:off x="4352055" y="1387817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436279" y="3288819"/>
            <a:ext cx="6911171" cy="1292149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dirty="0">
                <a:solidFill>
                  <a:srgbClr val="595959"/>
                </a:solidFill>
              </a:defRPr>
            </a:lvl1pPr>
          </a:lstStyle>
          <a:p>
            <a:pPr marL="0" lvl="0"/>
            <a:r>
              <a:rPr lang="en-US" dirty="0"/>
              <a:t>Click to edit Master title style</a:t>
            </a:r>
          </a:p>
        </p:txBody>
      </p:sp>
      <p:sp>
        <p:nvSpPr>
          <p:cNvPr id="1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436279" y="4670246"/>
            <a:ext cx="7755721" cy="1500187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i="1" baseline="0" dirty="0">
                <a:solidFill>
                  <a:schemeClr val="accent2"/>
                </a:solidFill>
                <a:latin typeface="Georgia" charset="0"/>
                <a:ea typeface="Georgia" charset="0"/>
                <a:cs typeface="Georgia" charset="0"/>
              </a:defRPr>
            </a:lvl1pPr>
          </a:lstStyle>
          <a:p>
            <a:pPr marL="0" lvl="0" indent="0">
              <a:buNone/>
            </a:pPr>
            <a:r>
              <a:rPr lang="en-US" dirty="0"/>
              <a:t>Subtitle text… Not sure why all italicized text has bullets, </a:t>
            </a:r>
            <a:br>
              <a:rPr lang="en-US" dirty="0"/>
            </a:br>
            <a:r>
              <a:rPr lang="en-US" dirty="0"/>
              <a:t>but just make sure to delete the bullet when you make a new slide!</a:t>
            </a:r>
          </a:p>
        </p:txBody>
      </p:sp>
      <p:sp>
        <p:nvSpPr>
          <p:cNvPr id="16" name="Text Placeholder 14"/>
          <p:cNvSpPr>
            <a:spLocks noGrp="1"/>
          </p:cNvSpPr>
          <p:nvPr>
            <p:ph type="body" sz="quarter" idx="13" hasCustomPrompt="1"/>
          </p:nvPr>
        </p:nvSpPr>
        <p:spPr>
          <a:xfrm>
            <a:off x="762632" y="1183794"/>
            <a:ext cx="3505200" cy="2105025"/>
          </a:xfrm>
        </p:spPr>
        <p:txBody>
          <a:bodyPr vert="horz" lIns="91440" tIns="45720" rIns="91440" bIns="45720" rtlCol="0" anchor="ctr">
            <a:noAutofit/>
          </a:bodyPr>
          <a:lstStyle>
            <a:lvl1pPr algn="r">
              <a:defRPr lang="en-US" sz="9600" b="0" i="1" spc="-120" baseline="0" dirty="0" smtClean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defRPr>
            </a:lvl1pPr>
            <a:lvl2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>
              <a:defRPr lang="en-US" sz="18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>
              <a:defRPr lang="en-US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>
              <a:defRPr lang="en-US" dirty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lvl="0">
              <a:spcBef>
                <a:spcPct val="0"/>
              </a:spcBef>
              <a:buNone/>
            </a:pPr>
            <a:r>
              <a:rPr lang="en-US" dirty="0"/>
              <a:t>06</a:t>
            </a:r>
          </a:p>
        </p:txBody>
      </p:sp>
    </p:spTree>
    <p:extLst>
      <p:ext uri="{BB962C8B-B14F-4D97-AF65-F5344CB8AC3E}">
        <p14:creationId xmlns:p14="http://schemas.microsoft.com/office/powerpoint/2010/main" val="18238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96B22B-B9E9-EE4B-B898-F0E4549CC9B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35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004457"/>
            <a:ext cx="10515600" cy="1035504"/>
          </a:xfrm>
        </p:spPr>
        <p:txBody>
          <a:bodyPr anchor="b">
            <a:normAutofit/>
          </a:bodyPr>
          <a:lstStyle>
            <a:lvl1pPr>
              <a:defRPr sz="4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209452"/>
            <a:ext cx="10515600" cy="1500187"/>
          </a:xfrm>
        </p:spPr>
        <p:txBody>
          <a:bodyPr/>
          <a:lstStyle>
            <a:lvl1pPr marL="0" indent="0">
              <a:buNone/>
              <a:defRPr sz="2400" i="1">
                <a:solidFill>
                  <a:schemeClr val="tx1">
                    <a:tint val="75000"/>
                  </a:schemeClr>
                </a:solidFill>
                <a:latin typeface="Georgia" charset="0"/>
                <a:ea typeface="Georgia" charset="0"/>
                <a:cs typeface="Georgia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46B87-42DC-9448-AAE6-074BC029FBC9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563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96703-6746-5B49-BB41-4ABD7C1904D2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2347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879534-245B-3149-B28A-236F86997117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13331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ACAA6-D261-8C42-A671-8A10529F979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108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2EC62-40E3-0E45-93E6-DAE0D4B4A886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770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4B5F61-86D5-564F-93F0-3296FE18DE1F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6801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5C94-EE41-F844-B0EE-FCE6CA2E3434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6128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7561" y="293875"/>
            <a:ext cx="11500262" cy="1325563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7561" y="1754375"/>
            <a:ext cx="11500262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27561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44D1FE-74EB-4944-BBDA-E625156C7E6C}" type="datetime1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3/10/2021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84623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8FD836-9E1E-C049-B69A-456573D5C077}" type="slidenum">
              <a:rPr lang="en-US" smtClean="0">
                <a:solidFill>
                  <a:srgbClr val="000000">
                    <a:tint val="75000"/>
                  </a:srgbClr>
                </a:solidFill>
              </a:rPr>
              <a:pPr/>
              <a:t>‹#›</a:t>
            </a:fld>
            <a:endParaRPr lang="en-US">
              <a:solidFill>
                <a:srgbClr val="000000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2800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71" r:id="rId2"/>
    <p:sldLayoutId id="2147483772" r:id="rId3"/>
    <p:sldLayoutId id="2147483773" r:id="rId4"/>
    <p:sldLayoutId id="2147483774" r:id="rId5"/>
    <p:sldLayoutId id="2147483775" r:id="rId6"/>
    <p:sldLayoutId id="2147483776" r:id="rId7"/>
    <p:sldLayoutId id="2147483777" r:id="rId8"/>
    <p:sldLayoutId id="2147483778" r:id="rId9"/>
    <p:sldLayoutId id="2147483779" r:id="rId10"/>
    <p:sldLayoutId id="2147483780" r:id="rId11"/>
    <p:sldLayoutId id="2147483781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i="0" u="none" kern="1200" spc="-120" baseline="0">
          <a:solidFill>
            <a:schemeClr val="tx1"/>
          </a:solidFill>
          <a:latin typeface="Arial" charset="0"/>
          <a:ea typeface="Arial" charset="0"/>
          <a:cs typeface="Arial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400" b="0" i="0" u="none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20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chemeClr val="tx1">
            <a:lumMod val="65000"/>
            <a:lumOff val="35000"/>
          </a:schemeClr>
        </a:buClr>
        <a:buFont typeface=".AppleSystemUIFont" charset="-120"/>
        <a:buChar char="‣"/>
        <a:defRPr sz="1800" i="0" kern="1200">
          <a:solidFill>
            <a:schemeClr val="tx1">
              <a:lumMod val="65000"/>
              <a:lumOff val="35000"/>
            </a:schemeClr>
          </a:solidFill>
          <a:latin typeface="Arial" charset="0"/>
          <a:ea typeface="Arial" charset="0"/>
          <a:cs typeface="Arial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fpcape.org/" TargetMode="Externa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/>
        </p:nvCxnSpPr>
        <p:spPr>
          <a:xfrm>
            <a:off x="10599209" y="1340069"/>
            <a:ext cx="0" cy="3736159"/>
          </a:xfrm>
          <a:prstGeom prst="line">
            <a:avLst/>
          </a:prstGeom>
          <a:solidFill>
            <a:srgbClr val="009DD9"/>
          </a:solidFill>
          <a:ln w="28575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sp>
        <p:nvSpPr>
          <p:cNvPr id="5" name="TextBox 4"/>
          <p:cNvSpPr txBox="1"/>
          <p:nvPr/>
        </p:nvSpPr>
        <p:spPr>
          <a:xfrm>
            <a:off x="7872825" y="4687846"/>
            <a:ext cx="23006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March 16–17</a:t>
            </a:r>
            <a:r>
              <a:rPr lang="en-US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th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Arial" charset="0"/>
                <a:cs typeface="Arial" charset="0"/>
              </a:rPr>
              <a:t>, 2021</a:t>
            </a:r>
            <a:endParaRPr kumimoji="0" lang="en-US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65000"/>
                  <a:lumOff val="3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2922" y="922148"/>
            <a:ext cx="5680533" cy="182880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2046559" y="3193800"/>
            <a:ext cx="8126896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Annual FP Partners Meeting: Group work</a:t>
            </a:r>
            <a:endParaRPr kumimoji="0" lang="en-US" sz="3000" b="0" i="1" u="none" strike="noStrike" kern="1200" cap="none" spc="0" normalizeH="0" baseline="0" noProof="0" dirty="0">
              <a:ln>
                <a:noFill/>
              </a:ln>
              <a:solidFill>
                <a:srgbClr val="009DD9"/>
              </a:solidFill>
              <a:effectLst/>
              <a:uLnTx/>
              <a:uFillTx/>
              <a:latin typeface="Georgia" charset="0"/>
              <a:ea typeface="Georgia" charset="0"/>
              <a:cs typeface="Georgia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79" y="5940150"/>
            <a:ext cx="1747559" cy="821966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0F3884D-3735-491E-9FD1-721AB546D717}"/>
              </a:ext>
            </a:extLst>
          </p:cNvPr>
          <p:cNvSpPr/>
          <p:nvPr/>
        </p:nvSpPr>
        <p:spPr>
          <a:xfrm>
            <a:off x="10286093" y="6448184"/>
            <a:ext cx="1764009" cy="3139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  <a:buClr>
                <a:srgbClr val="000000">
                  <a:lumMod val="65000"/>
                  <a:lumOff val="35000"/>
                </a:srgbClr>
              </a:buClr>
              <a:defRPr/>
            </a:pPr>
            <a:r>
              <a:rPr lang="en-US" sz="1600" b="1" dirty="0">
                <a:solidFill>
                  <a:srgbClr val="000000">
                    <a:lumMod val="65000"/>
                    <a:lumOff val="35000"/>
                  </a:srgbClr>
                </a:solidFill>
                <a:latin typeface="Arial" charset="0"/>
                <a:cs typeface="Arial" charset="0"/>
                <a:hlinkClick r:id="rId5"/>
              </a:rPr>
              <a:t>www.fpcape.org</a:t>
            </a:r>
            <a:endParaRPr lang="en-US" sz="1600" b="1" dirty="0">
              <a:solidFill>
                <a:srgbClr val="000000">
                  <a:lumMod val="65000"/>
                  <a:lumOff val="35000"/>
                </a:srgbClr>
              </a:solidFill>
              <a:latin typeface="Arial" charset="0"/>
              <a:cs typeface="Arial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C50CD1-B49B-415B-9F1E-66BBA4783950}"/>
              </a:ext>
            </a:extLst>
          </p:cNvPr>
          <p:cNvSpPr txBox="1"/>
          <p:nvPr/>
        </p:nvSpPr>
        <p:spPr>
          <a:xfrm>
            <a:off x="6333942" y="3855550"/>
            <a:ext cx="3839513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 algn="r">
              <a:defRPr/>
            </a:pPr>
            <a:r>
              <a:rPr lang="en-US" sz="3000" b="1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Arial" charset="0"/>
                <a:cs typeface="Arial" charset="0"/>
              </a:rPr>
              <a:t>Demand Generation</a:t>
            </a:r>
            <a:endParaRPr kumimoji="0" lang="en-US" sz="30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Arial" charset="0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35525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17675"/>
            <a:ext cx="11704320" cy="640080"/>
          </a:xfrm>
        </p:spPr>
        <p:txBody>
          <a:bodyPr>
            <a:normAutofit/>
          </a:bodyPr>
          <a:lstStyle/>
          <a:p>
            <a:r>
              <a:rPr lang="en-US" sz="3200" dirty="0"/>
              <a:t>Report out 2020 priority actions: Demand generation (2)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5475463"/>
              </p:ext>
            </p:extLst>
          </p:nvPr>
        </p:nvGraphicFramePr>
        <p:xfrm>
          <a:off x="152400" y="1404327"/>
          <a:ext cx="11887200" cy="490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solution/area where FP programs and stakeholders </a:t>
                      </a:r>
                      <a:r>
                        <a:rPr lang="en-US" sz="1500" b="0" i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</a:t>
                      </a: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700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30556531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2011680"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Leveraging traditional and religious leaders as FP champions to promote FP messaging among women and youth 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Traditional/Religious leaders have strong influence within their community. It is necessary to gain endorsement that will allow for dissemination of proper FP messaging/information and services.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Amplification of FP messaging found within holy books.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FP conversations led by leaders during community meetings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Sensitize stakeholders on the benefits of FP beyond health (FP is a critical pillar of demographic dividend)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457200"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ONE key area where FP programs and stakeholders </a:t>
                      </a:r>
                      <a:r>
                        <a:rPr lang="en-US" sz="1500" b="0" i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should not</a:t>
                      </a:r>
                      <a:r>
                        <a:rPr lang="en-US" sz="15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Georgia" panose="02040502050405020303" pitchFamily="18" charset="0"/>
                          <a:cs typeface="Arial" panose="020B0604020202020204" pitchFamily="34" charset="0"/>
                        </a:rPr>
                        <a:t> focus on. Why?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  <a:tr h="274320"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solidFill>
                            <a:srgbClr val="009DD9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600" b="1" dirty="0">
                        <a:solidFill>
                          <a:srgbClr val="009DD9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033056"/>
                  </a:ext>
                </a:extLst>
              </a:tr>
              <a:tr h="1371600"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Interventions or programs that cannot be institutionalized or embedded within existing structures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This is not sustainable.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85058708"/>
                  </a:ext>
                </a:extLst>
              </a:tr>
            </a:tbl>
          </a:graphicData>
        </a:graphic>
      </p:graphicFrame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1027487"/>
            <a:ext cx="11887200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RECOMMENDATIONS for FP programs and stakeholders</a:t>
            </a:r>
          </a:p>
        </p:txBody>
      </p:sp>
    </p:spTree>
    <p:extLst>
      <p:ext uri="{BB962C8B-B14F-4D97-AF65-F5344CB8AC3E}">
        <p14:creationId xmlns:p14="http://schemas.microsoft.com/office/powerpoint/2010/main" val="2741047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Guidance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16150695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work: Objectives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645954" y="1367548"/>
            <a:ext cx="8615780" cy="914400"/>
            <a:chOff x="2017411" y="1417805"/>
            <a:chExt cx="9365770" cy="1445573"/>
          </a:xfrm>
        </p:grpSpPr>
        <p:sp>
          <p:nvSpPr>
            <p:cNvPr id="14" name="Rectangle 13"/>
            <p:cNvSpPr/>
            <p:nvPr/>
          </p:nvSpPr>
          <p:spPr>
            <a:xfrm>
              <a:off x="2931811" y="1799997"/>
              <a:ext cx="8451370" cy="68118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algn="l" defTabSz="914400" rtl="0" eaLnBrk="1" fontAlgn="auto" latinLnBrk="0" hangingPunct="1"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kumimoji="0" lang="en-US" sz="2200" i="0" u="none" strike="noStrike" kern="1200" cap="none" spc="0" normalizeH="0" baseline="0" noProof="0" dirty="0">
                  <a:ln>
                    <a:noFill/>
                  </a:ln>
                  <a:solidFill>
                    <a:schemeClr val="tx1">
                      <a:lumMod val="75000"/>
                      <a:lumOff val="25000"/>
                    </a:schemeClr>
                  </a:solidFill>
                  <a:effectLst/>
                  <a:uLnTx/>
                  <a:uFillTx/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Reflect </a:t>
              </a: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on the FP portfolio-level findings 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3" name="TextBox 2"/>
            <p:cNvSpPr txBox="1"/>
            <p:nvPr/>
          </p:nvSpPr>
          <p:spPr>
            <a:xfrm>
              <a:off x="2017411" y="1417805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009DD9"/>
                  </a:solidFill>
                  <a:effectLst/>
                  <a:uLnTx/>
                  <a:uFillTx/>
                  <a:latin typeface="Georgia" charset="0"/>
                  <a:ea typeface="Georgia" charset="0"/>
                  <a:cs typeface="Georgia" charset="0"/>
                </a:rPr>
                <a:t>01</a:t>
              </a: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007493" y="2540841"/>
            <a:ext cx="9031241" cy="914400"/>
            <a:chOff x="1859875" y="850183"/>
            <a:chExt cx="9817395" cy="1445573"/>
          </a:xfrm>
        </p:grpSpPr>
        <p:sp>
          <p:nvSpPr>
            <p:cNvPr id="24" name="Rectangle 23"/>
            <p:cNvSpPr/>
            <p:nvPr/>
          </p:nvSpPr>
          <p:spPr>
            <a:xfrm>
              <a:off x="2774274" y="964770"/>
              <a:ext cx="8902996" cy="121640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Identify challenges and brainstorm priority areas to accelerate FP progress in the future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F0B300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02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5DC3B8DA-0FF1-42AE-BAE8-33EE5387B60A}"/>
              </a:ext>
            </a:extLst>
          </p:cNvPr>
          <p:cNvGrpSpPr/>
          <p:nvPr/>
        </p:nvGrpSpPr>
        <p:grpSpPr>
          <a:xfrm>
            <a:off x="1279638" y="3741818"/>
            <a:ext cx="10312594" cy="859026"/>
            <a:chOff x="1859875" y="850183"/>
            <a:chExt cx="9365770" cy="1445573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29EA4BAE-1FA1-461E-82D6-494F8FCBE446}"/>
                </a:ext>
              </a:extLst>
            </p:cNvPr>
            <p:cNvSpPr/>
            <p:nvPr/>
          </p:nvSpPr>
          <p:spPr>
            <a:xfrm>
              <a:off x="2774275" y="925566"/>
              <a:ext cx="8451370" cy="129481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buClrTx/>
                <a:buSzTx/>
                <a:buFontTx/>
                <a:buNone/>
                <a:tabLst/>
                <a:defRPr/>
              </a:pPr>
              <a:r>
                <a:rPr lang="en-US" sz="2200" dirty="0">
                  <a:solidFill>
                    <a:schemeClr val="tx1">
                      <a:lumMod val="75000"/>
                      <a:lumOff val="25000"/>
                    </a:schemeClr>
                  </a:solidFill>
                  <a:latin typeface="Arial" panose="020B0604020202020204" pitchFamily="34" charset="0"/>
                  <a:ea typeface="Georgia" charset="0"/>
                  <a:cs typeface="Arial" panose="020B0604020202020204" pitchFamily="34" charset="0"/>
                </a:rPr>
                <a:t>Get recommendations to inform future FP strategies for Federal and state FP planning</a:t>
              </a:r>
              <a:endParaRPr kumimoji="0" lang="en-US" sz="220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uLnTx/>
                <a:uFillTx/>
                <a:latin typeface="Arial" panose="020B0604020202020204" pitchFamily="34" charset="0"/>
                <a:ea typeface="Georgia" charset="0"/>
                <a:cs typeface="Arial" panose="020B0604020202020204" pitchFamily="34" charset="0"/>
              </a:endParaRPr>
            </a:p>
          </p:txBody>
        </p:sp>
        <p:sp>
          <p:nvSpPr>
            <p:cNvPr id="28" name="TextBox 27">
              <a:extLst>
                <a:ext uri="{FF2B5EF4-FFF2-40B4-BE49-F238E27FC236}">
                  <a16:creationId xmlns:a16="http://schemas.microsoft.com/office/drawing/2014/main" id="{B342A917-0420-4B39-A7BB-116029F65F5B}"/>
                </a:ext>
              </a:extLst>
            </p:cNvPr>
            <p:cNvSpPr txBox="1"/>
            <p:nvPr/>
          </p:nvSpPr>
          <p:spPr>
            <a:xfrm>
              <a:off x="1859875" y="850183"/>
              <a:ext cx="914400" cy="1445573"/>
            </a:xfrm>
            <a:prstGeom prst="rect">
              <a:avLst/>
            </a:prstGeom>
          </p:spPr>
          <p:txBody>
            <a:bodyPr vert="horz" wrap="none" lIns="91440" tIns="45720" rIns="91440" bIns="45720" rtlCol="0" anchor="ctr">
              <a:noAutofit/>
            </a:bodyPr>
            <a:lstStyle/>
            <a:p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4400" b="0" i="1" u="none" strike="noStrike" kern="1200" cap="none" spc="0" normalizeH="0" baseline="0" noProof="0" dirty="0">
                  <a:ln>
                    <a:noFill/>
                  </a:ln>
                  <a:solidFill>
                    <a:srgbClr val="A5C249"/>
                  </a:solidFill>
                  <a:effectLst/>
                  <a:uLnTx/>
                  <a:uFillTx/>
                  <a:latin typeface="Georgia" charset="0"/>
                  <a:ea typeface="+mn-ea"/>
                  <a:cs typeface="+mn-cs"/>
                </a:rPr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0097837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98076"/>
            <a:ext cx="11704320" cy="914400"/>
          </a:xfrm>
        </p:spPr>
        <p:txBody>
          <a:bodyPr>
            <a:normAutofit/>
          </a:bodyPr>
          <a:lstStyle/>
          <a:p>
            <a:r>
              <a:rPr lang="en-US" dirty="0"/>
              <a:t>Group work plan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25" name="Table 30">
            <a:extLst>
              <a:ext uri="{FF2B5EF4-FFF2-40B4-BE49-F238E27FC236}">
                <a16:creationId xmlns:a16="http://schemas.microsoft.com/office/drawing/2014/main" id="{0C54415C-8653-4D0B-9AB2-E65297567259}"/>
              </a:ext>
            </a:extLst>
          </p:cNvPr>
          <p:cNvGraphicFramePr>
            <a:graphicFrameLocks noGrp="1"/>
          </p:cNvGraphicFramePr>
          <p:nvPr/>
        </p:nvGraphicFramePr>
        <p:xfrm>
          <a:off x="60960" y="1836032"/>
          <a:ext cx="12070080" cy="5029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773">
                  <a:extLst>
                    <a:ext uri="{9D8B030D-6E8A-4147-A177-3AD203B41FA5}">
                      <a16:colId xmlns:a16="http://schemas.microsoft.com/office/drawing/2014/main" val="2165764096"/>
                    </a:ext>
                  </a:extLst>
                </a:gridCol>
                <a:gridCol w="4453467">
                  <a:extLst>
                    <a:ext uri="{9D8B030D-6E8A-4147-A177-3AD203B41FA5}">
                      <a16:colId xmlns:a16="http://schemas.microsoft.com/office/drawing/2014/main" val="4035869867"/>
                    </a:ext>
                  </a:extLst>
                </a:gridCol>
                <a:gridCol w="3799840">
                  <a:extLst>
                    <a:ext uri="{9D8B030D-6E8A-4147-A177-3AD203B41FA5}">
                      <a16:colId xmlns:a16="http://schemas.microsoft.com/office/drawing/2014/main" val="2570032024"/>
                    </a:ext>
                  </a:extLst>
                </a:gridCol>
              </a:tblGrid>
              <a:tr h="5029200"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Participants are divided into </a:t>
                      </a:r>
                      <a:r>
                        <a:rPr lang="en-US" sz="20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/government groups that they self-selected when registering for the meeting:</a:t>
                      </a:r>
                      <a:endParaRPr lang="en-US" sz="2000" b="0" i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ea typeface="Georgia" charset="0"/>
                        <a:cs typeface="Arial" panose="020B0604020202020204" pitchFamily="34" charset="0"/>
                      </a:endParaRP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Government (with TSU &amp; ASG)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Enabling environment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Demand generation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Service delivery</a:t>
                      </a:r>
                    </a:p>
                    <a:p>
                      <a:pPr marL="274320" lvl="0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Scale-up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Pct val="40000"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en-US" sz="1500" b="0" i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SzPct val="100000"/>
                        <a:buFont typeface="Wingdings" panose="05000000000000000000" pitchFamily="2" charset="2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While in your groups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(30 minutes)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participants will: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Assign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Bef>
                          <a:spcPts val="300"/>
                        </a:spcBef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group facilitator who will facilitate the discussion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A secretary who will take notes and fill out the provided template</a:t>
                      </a:r>
                    </a:p>
                    <a:p>
                      <a:pPr marL="0" lvl="1" indent="-274320">
                        <a:lnSpc>
                          <a:spcPct val="110000"/>
                        </a:lnSpc>
                        <a:spcBef>
                          <a:spcPts val="600"/>
                        </a:spcBef>
                        <a:buSzPct val="40000"/>
                        <a:buFont typeface="Arial" panose="020B0604020202020204" pitchFamily="34" charset="0"/>
                        <a:buChar char="►"/>
                      </a:pPr>
                      <a:r>
                        <a:rPr lang="en-US" sz="20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Use the provided template</a:t>
                      </a: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, and reflect on the portfolio results to: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spcAft>
                          <a:spcPts val="400"/>
                        </a:spcAft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Identify the biggest challenge &amp; most important action moving forward for your </a:t>
                      </a:r>
                      <a:r>
                        <a:rPr lang="en-US" sz="1900" b="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ToC</a:t>
                      </a: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 area;</a:t>
                      </a:r>
                    </a:p>
                    <a:p>
                      <a:pPr marL="548640" lvl="2" indent="-274320">
                        <a:lnSpc>
                          <a:spcPct val="100000"/>
                        </a:lnSpc>
                        <a:buSzPct val="100000"/>
                        <a:buFont typeface="Arial" panose="020B0604020202020204" pitchFamily="34" charset="0"/>
                        <a:buChar char="−"/>
                      </a:pPr>
                      <a:r>
                        <a:rPr lang="en-US" sz="1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Recommend one key area where FP programs and stakeholders should focus.</a:t>
                      </a:r>
                      <a:endParaRPr lang="en-US" sz="1900" b="0" strike="sngStrike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cs typeface="Arial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SzPct val="40000"/>
                        <a:buFont typeface="Arial" panose="020B0604020202020204" pitchFamily="34" charset="0"/>
                        <a:buNone/>
                      </a:pPr>
                      <a:r>
                        <a:rPr lang="en-US" sz="20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Groups present their top actions and recommendations </a:t>
                      </a:r>
                      <a:r>
                        <a:rPr lang="en-US" sz="2000" b="0" i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cs typeface="Arial" charset="0"/>
                        </a:rPr>
                        <a:t>(8 minutes per group)</a:t>
                      </a:r>
                      <a:endParaRPr lang="en-US" sz="2000" b="0" i="1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408466"/>
                  </a:ext>
                </a:extLst>
              </a:tr>
            </a:tbl>
          </a:graphicData>
        </a:graphic>
      </p:graphicFrame>
      <p:grpSp>
        <p:nvGrpSpPr>
          <p:cNvPr id="34" name="Group 33">
            <a:extLst>
              <a:ext uri="{FF2B5EF4-FFF2-40B4-BE49-F238E27FC236}">
                <a16:creationId xmlns:a16="http://schemas.microsoft.com/office/drawing/2014/main" id="{7FA20E61-EE22-4200-9466-0A1A926FE317}"/>
              </a:ext>
            </a:extLst>
          </p:cNvPr>
          <p:cNvGrpSpPr/>
          <p:nvPr/>
        </p:nvGrpSpPr>
        <p:grpSpPr>
          <a:xfrm>
            <a:off x="73529" y="859819"/>
            <a:ext cx="12070080" cy="916520"/>
            <a:chOff x="68559" y="1169810"/>
            <a:chExt cx="12070080" cy="916520"/>
          </a:xfrm>
        </p:grpSpPr>
        <p:grpSp>
          <p:nvGrpSpPr>
            <p:cNvPr id="33" name="Group 32">
              <a:extLst>
                <a:ext uri="{FF2B5EF4-FFF2-40B4-BE49-F238E27FC236}">
                  <a16:creationId xmlns:a16="http://schemas.microsoft.com/office/drawing/2014/main" id="{23472958-0AFB-4B43-BE96-4659AEC9A1DF}"/>
                </a:ext>
              </a:extLst>
            </p:cNvPr>
            <p:cNvGrpSpPr/>
            <p:nvPr/>
          </p:nvGrpSpPr>
          <p:grpSpPr>
            <a:xfrm>
              <a:off x="68559" y="1169811"/>
              <a:ext cx="12070080" cy="914400"/>
              <a:chOff x="68559" y="1169811"/>
              <a:chExt cx="12070080" cy="914400"/>
            </a:xfrm>
          </p:grpSpPr>
          <p:sp>
            <p:nvSpPr>
              <p:cNvPr id="21" name="Arrow: Pentagon 20">
                <a:extLst>
                  <a:ext uri="{FF2B5EF4-FFF2-40B4-BE49-F238E27FC236}">
                    <a16:creationId xmlns:a16="http://schemas.microsoft.com/office/drawing/2014/main" id="{DFC3D5DB-BCC1-4C67-9FF3-85BD3AD050DE}"/>
                  </a:ext>
                </a:extLst>
              </p:cNvPr>
              <p:cNvSpPr/>
              <p:nvPr/>
            </p:nvSpPr>
            <p:spPr>
              <a:xfrm>
                <a:off x="68559" y="1169812"/>
                <a:ext cx="4243377" cy="914399"/>
              </a:xfrm>
              <a:prstGeom prst="homePlate">
                <a:avLst/>
              </a:prstGeom>
              <a:solidFill>
                <a:schemeClr val="accent2">
                  <a:lumMod val="40000"/>
                  <a:lumOff val="60000"/>
                  <a:alpha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Work group setup</a:t>
                </a:r>
              </a:p>
            </p:txBody>
          </p:sp>
          <p:sp>
            <p:nvSpPr>
              <p:cNvPr id="22" name="Arrow: Chevron 21">
                <a:extLst>
                  <a:ext uri="{FF2B5EF4-FFF2-40B4-BE49-F238E27FC236}">
                    <a16:creationId xmlns:a16="http://schemas.microsoft.com/office/drawing/2014/main" id="{2CA0466A-4EA6-4737-93F6-F8D25B71A393}"/>
                  </a:ext>
                </a:extLst>
              </p:cNvPr>
              <p:cNvSpPr/>
              <p:nvPr/>
            </p:nvSpPr>
            <p:spPr>
              <a:xfrm>
                <a:off x="3981910" y="1169811"/>
                <a:ext cx="4243377" cy="914399"/>
              </a:xfrm>
              <a:prstGeom prst="chevron">
                <a:avLst/>
              </a:prstGeom>
              <a:solidFill>
                <a:schemeClr val="accent2">
                  <a:lumMod val="40000"/>
                  <a:lumOff val="60000"/>
                  <a:alpha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777240" lvl="2" algn="ctr" defTabSz="0">
                  <a:spcBef>
                    <a:spcPct val="0"/>
                  </a:spcBef>
                </a:pPr>
                <a:r>
                  <a:rPr lang="en-US" sz="2400" i="1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Group discussion</a:t>
                </a:r>
                <a:endParaRPr lang="en-US" sz="2400" i="1" kern="12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Georgia" panose="02040502050405020303" pitchFamily="18" charset="0"/>
                  <a:cs typeface="Arial" panose="020B0604020202020204" pitchFamily="34" charset="0"/>
                </a:endParaRPr>
              </a:p>
            </p:txBody>
          </p:sp>
          <p:sp>
            <p:nvSpPr>
              <p:cNvPr id="23" name="Arrow: Chevron 22">
                <a:extLst>
                  <a:ext uri="{FF2B5EF4-FFF2-40B4-BE49-F238E27FC236}">
                    <a16:creationId xmlns:a16="http://schemas.microsoft.com/office/drawing/2014/main" id="{54C7BBA8-FE69-4357-87DA-120F15CEC1F5}"/>
                  </a:ext>
                </a:extLst>
              </p:cNvPr>
              <p:cNvSpPr/>
              <p:nvPr/>
            </p:nvSpPr>
            <p:spPr>
              <a:xfrm>
                <a:off x="7895262" y="1169811"/>
                <a:ext cx="4243377" cy="914399"/>
              </a:xfrm>
              <a:prstGeom prst="chevron">
                <a:avLst>
                  <a:gd name="adj" fmla="val 50000"/>
                </a:avLst>
              </a:prstGeom>
              <a:solidFill>
                <a:schemeClr val="accent2">
                  <a:lumMod val="40000"/>
                  <a:lumOff val="60000"/>
                  <a:alpha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1" algn="ctr" defTabSz="0">
                  <a:spcBef>
                    <a:spcPct val="0"/>
                  </a:spcBef>
                </a:pPr>
                <a:r>
                  <a:rPr lang="en-US" sz="2400" i="1" kern="1200" dirty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Georgia" panose="02040502050405020303" pitchFamily="18" charset="0"/>
                    <a:cs typeface="Arial" panose="020B0604020202020204" pitchFamily="34" charset="0"/>
                  </a:rPr>
                  <a:t>Presentation</a:t>
                </a:r>
              </a:p>
            </p:txBody>
          </p:sp>
        </p:grpSp>
        <p:sp>
          <p:nvSpPr>
            <p:cNvPr id="29" name="Rectangle 28" descr="Group brainstorm with solid fill">
              <a:extLst>
                <a:ext uri="{FF2B5EF4-FFF2-40B4-BE49-F238E27FC236}">
                  <a16:creationId xmlns:a16="http://schemas.microsoft.com/office/drawing/2014/main" id="{38DCE1F7-07C6-4486-AE74-6A2074597607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68559" y="1169810"/>
              <a:ext cx="914400" cy="914400"/>
            </a:xfrm>
            <a:prstGeom prst="rect">
              <a:avLst/>
            </a:prstGeom>
            <a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Rectangle 29" descr="Social network with solid fill">
              <a:extLst>
                <a:ext uri="{FF2B5EF4-FFF2-40B4-BE49-F238E27FC236}">
                  <a16:creationId xmlns:a16="http://schemas.microsoft.com/office/drawing/2014/main" id="{3A657E5B-BFF6-4E12-823D-F6DBE1470DAB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4405069" y="1171930"/>
              <a:ext cx="914400" cy="914400"/>
            </a:xfrm>
            <a:prstGeom prst="rect">
              <a:avLst/>
            </a:prstGeom>
            <a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6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2" name="Rectangle 31" descr="Teacher with solid fill">
              <a:extLst>
                <a:ext uri="{FF2B5EF4-FFF2-40B4-BE49-F238E27FC236}">
                  <a16:creationId xmlns:a16="http://schemas.microsoft.com/office/drawing/2014/main" id="{2F25AD05-8F3A-4D56-81F2-141524CFE85E}"/>
                </a:ext>
              </a:extLst>
            </p:cNvPr>
            <p:cNvSpPr>
              <a:spLocks noChangeAspect="1"/>
            </p:cNvSpPr>
            <p:nvPr/>
          </p:nvSpPr>
          <p:spPr>
            <a:xfrm>
              <a:off x="8237981" y="1169810"/>
              <a:ext cx="914400" cy="914400"/>
            </a:xfrm>
            <a:prstGeom prst="rect">
              <a:avLst/>
            </a:prstGeom>
            <a:blipFill>
              <a:blip r:embed="rId7">
                <a:extLst>
                  <a:ext uri="{96DAC541-7B7A-43D3-8B79-37D633B846F1}">
                    <asvg:svgBlip xmlns:asvg="http://schemas.microsoft.com/office/drawing/2016/SVG/main" r:embed="rId8"/>
                  </a:ext>
                </a:extLst>
              </a:blip>
              <a:srcRect/>
              <a:stretch>
                <a:fillRect/>
              </a:stretch>
            </a:blip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tint val="5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576390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Demand generation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rgbClr val="009DD9"/>
                </a:solidFill>
              </a:rPr>
              <a:t>Group work</a:t>
            </a:r>
          </a:p>
        </p:txBody>
      </p:sp>
    </p:spTree>
    <p:extLst>
      <p:ext uri="{BB962C8B-B14F-4D97-AF65-F5344CB8AC3E}">
        <p14:creationId xmlns:p14="http://schemas.microsoft.com/office/powerpoint/2010/main" val="27392714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189367"/>
            <a:ext cx="11704320" cy="1325563"/>
          </a:xfrm>
        </p:spPr>
        <p:txBody>
          <a:bodyPr>
            <a:normAutofit/>
          </a:bodyPr>
          <a:lstStyle/>
          <a:p>
            <a:r>
              <a:rPr lang="en-US" dirty="0"/>
              <a:t>Group work: Discussion questions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577EB7E-AD7D-4DE9-9C18-0F724659EE8C}"/>
              </a:ext>
            </a:extLst>
          </p:cNvPr>
          <p:cNvSpPr/>
          <p:nvPr/>
        </p:nvSpPr>
        <p:spPr>
          <a:xfrm>
            <a:off x="198120" y="792258"/>
            <a:ext cx="1179576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Below, please find a list of suggested 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questions </a:t>
            </a:r>
            <a:r>
              <a:rPr lang="en-US" sz="2000" i="1" dirty="0">
                <a:solidFill>
                  <a:srgbClr val="009DD9"/>
                </a:solidFill>
                <a:latin typeface="Georgia" charset="0"/>
                <a:ea typeface="Georgia" charset="0"/>
                <a:cs typeface="Georgia" charset="0"/>
              </a:rPr>
              <a:t>to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help facilitate the group discussion. However, you </a:t>
            </a:r>
            <a:r>
              <a:rPr kumimoji="0" lang="en-US" sz="2000" b="0" i="1" u="sng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don’t have</a:t>
            </a:r>
            <a:r>
              <a:rPr kumimoji="0" lang="en-US" sz="2000" b="0" i="1" u="none" strike="noStrike" kern="1200" cap="none" spc="0" normalizeH="0" baseline="0" noProof="0" dirty="0">
                <a:ln>
                  <a:noFill/>
                </a:ln>
                <a:solidFill>
                  <a:srgbClr val="009DD9"/>
                </a:solidFill>
                <a:effectLst/>
                <a:uLnTx/>
                <a:uFillTx/>
                <a:latin typeface="Georgia" charset="0"/>
                <a:ea typeface="Georgia" charset="0"/>
                <a:cs typeface="Georgia" charset="0"/>
              </a:rPr>
              <a:t> to discuss all the questions, and instead, you can focus on filling out the provided template.  </a:t>
            </a:r>
          </a:p>
        </p:txBody>
      </p:sp>
      <p:graphicFrame>
        <p:nvGraphicFramePr>
          <p:cNvPr id="32" name="Content Placeholder 3">
            <a:extLst>
              <a:ext uri="{FF2B5EF4-FFF2-40B4-BE49-F238E27FC236}">
                <a16:creationId xmlns:a16="http://schemas.microsoft.com/office/drawing/2014/main" id="{3BAE74CB-A31F-4993-A314-6CC839DE6A9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17310194"/>
              </p:ext>
            </p:extLst>
          </p:nvPr>
        </p:nvGraphicFramePr>
        <p:xfrm>
          <a:off x="152400" y="1649640"/>
          <a:ext cx="11887200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9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077575">
                  <a:extLst>
                    <a:ext uri="{9D8B030D-6E8A-4147-A177-3AD203B41FA5}">
                      <a16:colId xmlns:a16="http://schemas.microsoft.com/office/drawing/2014/main" val="2324866615"/>
                    </a:ext>
                  </a:extLst>
                </a:gridCol>
              </a:tblGrid>
              <a:tr h="457200">
                <a:tc gridSpan="2">
                  <a:txBody>
                    <a:bodyPr/>
                    <a:lstStyle/>
                    <a:p>
                      <a:pPr lvl="0" algn="l"/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Reflection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lvl="0"/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59405753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lvl="0" algn="ctr"/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1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did you find surprising or most important/interesting – both positive and negative – in the findings for this </a:t>
                      </a:r>
                      <a:r>
                        <a:rPr lang="en-US" sz="1800" b="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area?</a:t>
                      </a:r>
                      <a:endParaRPr lang="en-US" sz="1800" b="0" i="1" baseline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Georgia" charset="0"/>
                        <a:ea typeface="Georgia" charset="0"/>
                        <a:cs typeface="Georgia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1579114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2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do these findings mean to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the work your organization </a:t>
                      </a:r>
                      <a:r>
                        <a:rPr lang="en-US" sz="1800" b="0" u="sng" strike="noStrik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is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doing now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6641312"/>
                  </a:ext>
                </a:extLst>
              </a:tr>
              <a:tr h="64008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3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What do these findings mean to </a:t>
                      </a:r>
                      <a:r>
                        <a:rPr lang="en-US" sz="1800" b="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achieving national FP goals</a:t>
                      </a:r>
                      <a:r>
                        <a:rPr lang="en-US" sz="1800" b="0" u="none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(e.g., facilitating factors, challenges/gaps)</a:t>
                      </a:r>
                      <a:r>
                        <a:rPr lang="en-US" sz="1800" b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30599347"/>
                  </a:ext>
                </a:extLst>
              </a:tr>
              <a:tr h="457200">
                <a:tc grid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i="0" baseline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Georgia" charset="0"/>
                          <a:cs typeface="Arial" panose="020B0604020202020204" pitchFamily="34" charset="0"/>
                        </a:rPr>
                        <a:t>Action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4EFFF">
                        <a:alpha val="6000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4870030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4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Moving forward, what is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priority areas or actions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that you and/or other partners would do to accelerate progress in the </a:t>
                      </a: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 in the future? </a:t>
                      </a:r>
                      <a:endParaRPr lang="en-US" sz="1800" b="0" kern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87109713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i="1" baseline="0" dirty="0">
                          <a:solidFill>
                            <a:srgbClr val="009DD9"/>
                          </a:solidFill>
                          <a:latin typeface="Georgia" charset="0"/>
                          <a:ea typeface="Georgia" charset="0"/>
                          <a:cs typeface="Georgia" charset="0"/>
                        </a:rPr>
                        <a:t>5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Reflecting on the findings, would you recommend ONE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key solutions or areas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where FP program or stakeholders </a:t>
                      </a:r>
                      <a:r>
                        <a:rPr lang="en-US" sz="1800" u="sng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should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focus in the future within the </a:t>
                      </a:r>
                      <a:r>
                        <a:rPr lang="en-US" sz="1800" kern="1200" dirty="0" err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ToC</a:t>
                      </a:r>
                      <a:r>
                        <a:rPr lang="en-US" sz="180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area?</a:t>
                      </a:r>
                    </a:p>
                  </a:txBody>
                  <a:tcPr marT="18288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721664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ABD06882-2B22-4F1B-9865-7E25151CED5C}"/>
              </a:ext>
            </a:extLst>
          </p:cNvPr>
          <p:cNvSpPr txBox="1"/>
          <p:nvPr/>
        </p:nvSpPr>
        <p:spPr>
          <a:xfrm>
            <a:off x="5987" y="6512633"/>
            <a:ext cx="649958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charset="0"/>
                <a:ea typeface="+mn-ea"/>
                <a:cs typeface="Arial" charset="0"/>
              </a:rPr>
              <a:t>For your reference, top actions your group proposed last year (2020) are listed in Appendix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7975B-F8D7-4573-87D7-BE92AE778B2A}"/>
              </a:ext>
            </a:extLst>
          </p:cNvPr>
          <p:cNvSpPr txBox="1"/>
          <p:nvPr/>
        </p:nvSpPr>
        <p:spPr>
          <a:xfrm>
            <a:off x="8730887" y="6481855"/>
            <a:ext cx="3383280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i="1" kern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  <a:ea typeface="+mn-ea"/>
                <a:cs typeface="Arial" charset="0"/>
              </a:rPr>
              <a:t>See next slide for the provided template.</a:t>
            </a:r>
          </a:p>
        </p:txBody>
      </p:sp>
    </p:spTree>
    <p:extLst>
      <p:ext uri="{BB962C8B-B14F-4D97-AF65-F5344CB8AC3E}">
        <p14:creationId xmlns:p14="http://schemas.microsoft.com/office/powerpoint/2010/main" val="4225638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08150"/>
            <a:ext cx="11704320" cy="594360"/>
          </a:xfrm>
        </p:spPr>
        <p:txBody>
          <a:bodyPr>
            <a:normAutofit/>
          </a:bodyPr>
          <a:lstStyle/>
          <a:p>
            <a:r>
              <a:rPr lang="en-US" dirty="0"/>
              <a:t>Report out 2021 priority actions: Demand generation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/>
        </p:nvGraphicFramePr>
        <p:xfrm>
          <a:off x="152400" y="2549650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52400" y="858547"/>
            <a:ext cx="59436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2169464"/>
            <a:ext cx="89154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priority areas/ actions moving forward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61094299"/>
              </p:ext>
            </p:extLst>
          </p:nvPr>
        </p:nvGraphicFramePr>
        <p:xfrm>
          <a:off x="152400" y="1248258"/>
          <a:ext cx="118872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914400">
                <a:tc>
                  <a:txBody>
                    <a:bodyPr/>
                    <a:lstStyle/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500" b="0" i="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9AB253BD-1380-4945-B236-668807B5DBA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7387400"/>
              </p:ext>
            </p:extLst>
          </p:nvPr>
        </p:nvGraphicFramePr>
        <p:xfrm>
          <a:off x="152400" y="4807353"/>
          <a:ext cx="11887200" cy="1874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554480"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500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</a:tbl>
          </a:graphicData>
        </a:graphic>
      </p:graphicFrame>
      <p:sp>
        <p:nvSpPr>
          <p:cNvPr id="10" name="Arrow: Pentagon 9">
            <a:extLst>
              <a:ext uri="{FF2B5EF4-FFF2-40B4-BE49-F238E27FC236}">
                <a16:creationId xmlns:a16="http://schemas.microsoft.com/office/drawing/2014/main" id="{0F4E9401-CDB9-4F8E-892B-96E267830775}"/>
              </a:ext>
            </a:extLst>
          </p:cNvPr>
          <p:cNvSpPr/>
          <p:nvPr/>
        </p:nvSpPr>
        <p:spPr>
          <a:xfrm>
            <a:off x="152400" y="4427166"/>
            <a:ext cx="11887200" cy="365760"/>
          </a:xfrm>
          <a:prstGeom prst="homePlate">
            <a:avLst/>
          </a:prstGeom>
          <a:solidFill>
            <a:schemeClr val="accent2"/>
          </a:solidFill>
          <a:ln>
            <a:solidFill>
              <a:srgbClr val="009DD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solution/area where FP programs and stakeholders </a:t>
            </a:r>
            <a:r>
              <a:rPr lang="en-US" sz="1700" i="1" u="sng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should</a:t>
            </a:r>
            <a:r>
              <a:rPr lang="en-US" sz="1700" b="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 focus on</a:t>
            </a:r>
          </a:p>
        </p:txBody>
      </p:sp>
    </p:spTree>
    <p:extLst>
      <p:ext uri="{BB962C8B-B14F-4D97-AF65-F5344CB8AC3E}">
        <p14:creationId xmlns:p14="http://schemas.microsoft.com/office/powerpoint/2010/main" val="2813499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E8FD836-9E1E-C049-B69A-456573D5C077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>
                    <a:tint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srgbClr val="000000">
                  <a:tint val="75000"/>
                </a:srgb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436279" y="3898419"/>
            <a:ext cx="6911171" cy="1292149"/>
          </a:xfrm>
        </p:spPr>
        <p:txBody>
          <a:bodyPr/>
          <a:lstStyle/>
          <a:p>
            <a:r>
              <a:rPr lang="en-US" dirty="0"/>
              <a:t>Appendix</a:t>
            </a:r>
          </a:p>
        </p:txBody>
      </p:sp>
    </p:spTree>
    <p:extLst>
      <p:ext uri="{BB962C8B-B14F-4D97-AF65-F5344CB8AC3E}">
        <p14:creationId xmlns:p14="http://schemas.microsoft.com/office/powerpoint/2010/main" val="41403266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" y="217675"/>
            <a:ext cx="11704320" cy="640080"/>
          </a:xfrm>
        </p:spPr>
        <p:txBody>
          <a:bodyPr>
            <a:normAutofit/>
          </a:bodyPr>
          <a:lstStyle/>
          <a:p>
            <a:r>
              <a:rPr lang="en-US" sz="3200" dirty="0"/>
              <a:t>Report out 2020 priority actions: Demand generation (1)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E8DCA882-E866-419D-B799-B17F9253F6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0996722"/>
              </p:ext>
            </p:extLst>
          </p:nvPr>
        </p:nvGraphicFramePr>
        <p:xfrm>
          <a:off x="152400" y="2725212"/>
          <a:ext cx="11887200" cy="3596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>
                  <a:extLst>
                    <a:ext uri="{9D8B030D-6E8A-4147-A177-3AD203B41FA5}">
                      <a16:colId xmlns:a16="http://schemas.microsoft.com/office/drawing/2014/main" val="720506895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80767188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3132677093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917396476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</a:t>
                      </a:r>
                    </a:p>
                  </a:txBody>
                  <a:tcPr anchor="ctr"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Who</a:t>
                      </a:r>
                    </a:p>
                  </a:txBody>
                  <a:tcPr anchor="ctr"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DEDE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38761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1.</a:t>
                      </a:r>
                      <a:r>
                        <a:rPr lang="en-US" sz="1400" b="0" i="0" kern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charset="0"/>
                          <a:ea typeface="+mn-ea"/>
                          <a:cs typeface="Arial" charset="0"/>
                        </a:rPr>
                        <a:t> Institutionalize/operationalize social mobilization at the state level. Social mobilization officers and health education officers should have FP as part of their TOR (term of reference)</a:t>
                      </a:r>
                      <a:endParaRPr lang="en-US" sz="140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endParaRPr lang="en-US" sz="140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Focus is on other health programs and not on FP. This will support an integrated system and may be sustainable.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Strengthen existing structure in the state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Infuse FP messaging into existing health programs/initiatives</a:t>
                      </a:r>
                    </a:p>
                    <a:p>
                      <a:pPr marL="182880" indent="-182880">
                        <a:buAutoNum type="arabicPeriod"/>
                      </a:pPr>
                      <a:endParaRPr lang="en-US" sz="140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3733318"/>
                  </a:ext>
                </a:extLst>
              </a:tr>
              <a:tr h="164592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2.</a:t>
                      </a: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Explore the use of digital media to reach youth. 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 use correct FP messaging to demystify false beliefs amongst youth </a:t>
                      </a: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Infuse entertainment education elements 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Times New Roman" panose="02020603050405020304" pitchFamily="18" charset="0"/>
                        </a:rPr>
                        <a:t>Memorable messaging/ framing messages that resonate with youth </a:t>
                      </a:r>
                      <a:endParaRPr lang="en-US" sz="140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Government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r>
                        <a:rPr lang="en-US" sz="140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Partners</a:t>
                      </a:r>
                    </a:p>
                    <a:p>
                      <a:pPr marL="182880" indent="-182880">
                        <a:buFont typeface="Arial" panose="020B0604020202020204" pitchFamily="34" charset="0"/>
                        <a:buChar char="•"/>
                      </a:pPr>
                      <a:endParaRPr lang="en-US" sz="140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7210751"/>
                  </a:ext>
                </a:extLst>
              </a:tr>
            </a:tbl>
          </a:graphicData>
        </a:graphic>
      </p:graphicFrame>
      <p:sp>
        <p:nvSpPr>
          <p:cNvPr id="14" name="Arrow: Pentagon 13">
            <a:extLst>
              <a:ext uri="{FF2B5EF4-FFF2-40B4-BE49-F238E27FC236}">
                <a16:creationId xmlns:a16="http://schemas.microsoft.com/office/drawing/2014/main" id="{5135CD23-2A53-478F-972A-383DDA42480F}"/>
              </a:ext>
            </a:extLst>
          </p:cNvPr>
          <p:cNvSpPr/>
          <p:nvPr/>
        </p:nvSpPr>
        <p:spPr>
          <a:xfrm>
            <a:off x="152400" y="953797"/>
            <a:ext cx="5916168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key challenge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(based on the findings)</a:t>
            </a:r>
          </a:p>
        </p:txBody>
      </p:sp>
      <p:sp>
        <p:nvSpPr>
          <p:cNvPr id="16" name="Arrow: Pentagon 15">
            <a:extLst>
              <a:ext uri="{FF2B5EF4-FFF2-40B4-BE49-F238E27FC236}">
                <a16:creationId xmlns:a16="http://schemas.microsoft.com/office/drawing/2014/main" id="{01EB205C-3D83-4937-8496-5D4B7AC35A23}"/>
              </a:ext>
            </a:extLst>
          </p:cNvPr>
          <p:cNvSpPr/>
          <p:nvPr/>
        </p:nvSpPr>
        <p:spPr>
          <a:xfrm>
            <a:off x="152400" y="2349480"/>
            <a:ext cx="8904812" cy="365760"/>
          </a:xfrm>
          <a:prstGeom prst="homePlat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7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ONE – TWO  key priority areas/ actions moving forward </a:t>
            </a:r>
            <a:r>
              <a:rPr lang="en-US" sz="1500" i="1" dirty="0">
                <a:solidFill>
                  <a:schemeClr val="bg1"/>
                </a:solidFill>
                <a:latin typeface="Georgia" panose="02040502050405020303" pitchFamily="18" charset="0"/>
                <a:cs typeface="Arial" panose="020B0604020202020204" pitchFamily="34" charset="0"/>
              </a:rPr>
              <a:t>(not more than 2)</a:t>
            </a:r>
          </a:p>
        </p:txBody>
      </p:sp>
      <p:graphicFrame>
        <p:nvGraphicFramePr>
          <p:cNvPr id="9" name="Table 10">
            <a:extLst>
              <a:ext uri="{FF2B5EF4-FFF2-40B4-BE49-F238E27FC236}">
                <a16:creationId xmlns:a16="http://schemas.microsoft.com/office/drawing/2014/main" id="{19EC1EED-EC98-409B-9BA2-2894F4FB4D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2757797"/>
              </p:ext>
            </p:extLst>
          </p:nvPr>
        </p:nvGraphicFramePr>
        <p:xfrm>
          <a:off x="152400" y="1329529"/>
          <a:ext cx="11887200" cy="1005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7200">
                  <a:extLst>
                    <a:ext uri="{9D8B030D-6E8A-4147-A177-3AD203B41FA5}">
                      <a16:colId xmlns:a16="http://schemas.microsoft.com/office/drawing/2014/main" val="854134362"/>
                    </a:ext>
                  </a:extLst>
                </a:gridCol>
              </a:tblGrid>
              <a:tr h="1005840">
                <a:tc>
                  <a:txBody>
                    <a:bodyPr/>
                    <a:lstStyle/>
                    <a:p>
                      <a:endParaRPr lang="en-US" sz="15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r>
                        <a:rPr lang="en-US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 false beliefs among youth</a:t>
                      </a:r>
                    </a:p>
                  </a:txBody>
                  <a:tcPr>
                    <a:lnL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bg1">
                          <a:lumMod val="6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9627225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5639172"/>
      </p:ext>
    </p:extLst>
  </p:cSld>
  <p:clrMapOvr>
    <a:masterClrMapping/>
  </p:clrMapOvr>
</p:sld>
</file>

<file path=ppt/theme/theme1.xml><?xml version="1.0" encoding="utf-8"?>
<a:theme xmlns:a="http://schemas.openxmlformats.org/drawingml/2006/main" name="10_Office Theme">
  <a:themeElements>
    <a:clrScheme name="CPC_Ong">
      <a:dk1>
        <a:srgbClr val="000000"/>
      </a:dk1>
      <a:lt1>
        <a:srgbClr val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3C23B7A315D434A8072106EED37CA6B" ma:contentTypeVersion="12" ma:contentTypeDescription="Create a new document." ma:contentTypeScope="" ma:versionID="ee69228d296d8f702a5654c069d51b71">
  <xsd:schema xmlns:xsd="http://www.w3.org/2001/XMLSchema" xmlns:xs="http://www.w3.org/2001/XMLSchema" xmlns:p="http://schemas.microsoft.com/office/2006/metadata/properties" xmlns:ns3="1dd9b365-2dee-445a-8029-dd3730e20ecb" xmlns:ns4="047c0153-4877-46d5-b392-4dc4097c5831" targetNamespace="http://schemas.microsoft.com/office/2006/metadata/properties" ma:root="true" ma:fieldsID="fdb89125786849d7e365a013ff71a939" ns3:_="" ns4:_="">
    <xsd:import namespace="1dd9b365-2dee-445a-8029-dd3730e20ecb"/>
    <xsd:import namespace="047c0153-4877-46d5-b392-4dc4097c583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dd9b365-2dee-445a-8029-dd3730e20ec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47c0153-4877-46d5-b392-4dc4097c5831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E964B73-5FE5-4FA8-8CD2-08EFFC82F0D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dd9b365-2dee-445a-8029-dd3730e20ecb"/>
    <ds:schemaRef ds:uri="047c0153-4877-46d5-b392-4dc4097c583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7EAD4B-920B-4858-815B-4B862145FA7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1dd9b365-2dee-445a-8029-dd3730e20ecb"/>
    <ds:schemaRef ds:uri="http://purl.org/dc/terms/"/>
    <ds:schemaRef ds:uri="http://schemas.openxmlformats.org/package/2006/metadata/core-properties"/>
    <ds:schemaRef ds:uri="047c0153-4877-46d5-b392-4dc4097c5831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C364B29B-FE77-41BE-A8F5-03A73AC914C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15475</TotalTime>
  <Words>765</Words>
  <Application>Microsoft Office PowerPoint</Application>
  <PresentationFormat>Widescreen</PresentationFormat>
  <Paragraphs>116</Paragraphs>
  <Slides>10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.AppleSystemUIFont</vt:lpstr>
      <vt:lpstr>Arial</vt:lpstr>
      <vt:lpstr>Calibri</vt:lpstr>
      <vt:lpstr>Georgia</vt:lpstr>
      <vt:lpstr>Wingdings</vt:lpstr>
      <vt:lpstr>10_Office Theme</vt:lpstr>
      <vt:lpstr>PowerPoint Presentation</vt:lpstr>
      <vt:lpstr>Guidance</vt:lpstr>
      <vt:lpstr>Group work: Objectives</vt:lpstr>
      <vt:lpstr>Group work plan</vt:lpstr>
      <vt:lpstr>Demand generation</vt:lpstr>
      <vt:lpstr>Group work: Discussion questions</vt:lpstr>
      <vt:lpstr>Report out 2021 priority actions: Demand generation</vt:lpstr>
      <vt:lpstr>Appendix</vt:lpstr>
      <vt:lpstr>Report out 2020 priority actions: Demand generation (1)</vt:lpstr>
      <vt:lpstr>Report out 2020 priority actions: Demand generation (2)</vt:lpstr>
    </vt:vector>
  </TitlesOfParts>
  <Company>UNC Chapel Hill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Lee, Raney Elizabeth</dc:creator>
  <cp:lastModifiedBy>Vu, Huyen</cp:lastModifiedBy>
  <cp:revision>845</cp:revision>
  <dcterms:created xsi:type="dcterms:W3CDTF">2017-06-20T11:53:17Z</dcterms:created>
  <dcterms:modified xsi:type="dcterms:W3CDTF">2021-03-10T17:24:40Z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0x01010083C23B7A315D434A8072106EED37CA6B</vt:lpwstr>
  </property>
</Properties>
</file>