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15"/>
  </p:notesMasterIdLst>
  <p:sldIdLst>
    <p:sldId id="768" r:id="rId5"/>
    <p:sldId id="769" r:id="rId6"/>
    <p:sldId id="770" r:id="rId7"/>
    <p:sldId id="771" r:id="rId8"/>
    <p:sldId id="652" r:id="rId9"/>
    <p:sldId id="765" r:id="rId10"/>
    <p:sldId id="751" r:id="rId11"/>
    <p:sldId id="746" r:id="rId12"/>
    <p:sldId id="726" r:id="rId13"/>
    <p:sldId id="72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oon, Meghan" initials="CM" lastIdx="195" clrIdx="1"/>
  <p:cmAuthor id="2" name="Curtis, Sian Louise" initials="CSL" lastIdx="148" clrIdx="4"/>
  <p:cmAuthor id="3" name="L. Lin Ong" initials="LLO" lastIdx="88" clrIdx="2"/>
  <p:cmAuthor id="5" name="Lee, Raney Elizabeth" initials="LRE" lastIdx="71" clrIdx="0"/>
  <p:cmAuthor id="6" name="Salmon, Brianna Marie" initials="SBM" lastIdx="15" clrIdx="3"/>
  <p:cmAuthor id="7" name="Vu, Huyen" initials="VH" lastIdx="20" clrIdx="5"/>
  <p:cmAuthor id="8" name="Brianna Salmon" initials="BS" lastIdx="1" clrIdx="6"/>
  <p:cmAuthor id="9" name="raneylee2@gmail.com" initials="r [4]" lastIdx="1" clrIdx="7"/>
  <p:cmAuthor id="10" name="raneylee2@gmail.com" initials="r [9]" lastIdx="1" clrIdx="8"/>
  <p:cmAuthor id="11" name="raneylee2@gmail.com" initials="r" lastIdx="26" clrIdx="9"/>
  <p:cmAuthor id="12" name="raneylee2@gmail.com" initials="r [6]" lastIdx="1" clrIdx="10"/>
  <p:cmAuthor id="13" name="L. Lin" initials="LL" lastIdx="16" clrIdx="11">
    <p:extLst>
      <p:ext uri="{19B8F6BF-5375-455C-9EA6-DF929625EA0E}">
        <p15:presenceInfo xmlns:p15="http://schemas.microsoft.com/office/powerpoint/2012/main" userId="S::ongl@ad.unc.edu::4deff237-1103-454c-bf1a-5968abce3630" providerId="AD"/>
      </p:ext>
    </p:extLst>
  </p:cmAuthor>
  <p:cmAuthor id="14" name="Lee, Raney" initials="LR" lastIdx="3" clrIdx="12">
    <p:extLst>
      <p:ext uri="{19B8F6BF-5375-455C-9EA6-DF929625EA0E}">
        <p15:presenceInfo xmlns:p15="http://schemas.microsoft.com/office/powerpoint/2012/main" userId="S-1-5-21-344340502-4252695000-2390403120-1575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9"/>
    <a:srgbClr val="C4EFFF"/>
    <a:srgbClr val="0ABDC6"/>
    <a:srgbClr val="0F6FC6"/>
    <a:srgbClr val="A5C249"/>
    <a:srgbClr val="595959"/>
    <a:srgbClr val="F0B300"/>
    <a:srgbClr val="DEDEDE"/>
    <a:srgbClr val="FAE5AA"/>
    <a:srgbClr val="AAD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8367" autoAdjust="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3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4BA5E-06D7-444B-927C-627BE1414E8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19D7A-8AD3-44E3-AD16-271B29FAC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19D7A-8AD3-44E3-AD16-271B29FAC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1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7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16E20ABA-88D0-5944-A7EE-3D1CDE36168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34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1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164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806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387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28344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5667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CE0-E382-9F49-92DC-F7EA14BDFB4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4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DF9-994D-2E43-9A9C-29D9BA168D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9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BE7E-FD8C-484B-8D7E-48B4491A29D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5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8" b="24617"/>
          <a:stretch/>
        </p:blipFill>
        <p:spPr>
          <a:xfrm>
            <a:off x="1909960" y="1459571"/>
            <a:ext cx="1686767" cy="155347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352055" y="1387817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436279" y="3288819"/>
            <a:ext cx="6911171" cy="129214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>
                <a:solidFill>
                  <a:srgbClr val="595959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36279" y="4670246"/>
            <a:ext cx="7755721" cy="15001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i="1" baseline="0" dirty="0">
                <a:solidFill>
                  <a:schemeClr val="accent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Subtitle text… Not sure why all italicized text has bullets, </a:t>
            </a:r>
            <a:br>
              <a:rPr lang="en-US" dirty="0"/>
            </a:br>
            <a:r>
              <a:rPr lang="en-US" dirty="0"/>
              <a:t>but just make sure to delete the bullet when you make a new slide!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762632" y="1183794"/>
            <a:ext cx="3505200" cy="2105025"/>
          </a:xfr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en-US" sz="9600" b="0" i="1" spc="-120" baseline="0" dirty="0" smtClean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823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22B-B9E9-EE4B-B898-F0E4549CC9B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004457"/>
            <a:ext cx="10515600" cy="1035504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9452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6B87-42DC-9448-AAE6-074BC029FBC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6703-6746-5B49-BB41-4ABD7C1904D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534-245B-3149-B28A-236F8699711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CAA6-D261-8C42-A671-8A10529F979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EC62-40E3-0E45-93E6-DAE0D4B4A8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0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5F61-86D5-564F-93F0-3296FE18DE1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5C94-EE41-F844-B0EE-FCE6CA2E343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2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1" y="1754375"/>
            <a:ext cx="11500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1FE-74EB-4944-BBDA-E625156C7E6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6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u="none" kern="1200" spc="-12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400" b="0" i="0" u="none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0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cape.org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599209" y="1340069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TextBox 4"/>
          <p:cNvSpPr txBox="1"/>
          <p:nvPr/>
        </p:nvSpPr>
        <p:spPr>
          <a:xfrm>
            <a:off x="7872825" y="468784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March 16–17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, 2021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22" y="922148"/>
            <a:ext cx="5680533" cy="1828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46559" y="3193800"/>
            <a:ext cx="81268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Annual FP Partners Meeting: Group work</a:t>
            </a: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rgbClr val="009DD9"/>
              </a:solidFill>
              <a:effectLst/>
              <a:uLnTx/>
              <a:uFillTx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9" y="5940150"/>
            <a:ext cx="1747559" cy="8219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0F3884D-3735-491E-9FD1-721AB546D717}"/>
              </a:ext>
            </a:extLst>
          </p:cNvPr>
          <p:cNvSpPr/>
          <p:nvPr/>
        </p:nvSpPr>
        <p:spPr>
          <a:xfrm>
            <a:off x="10286093" y="6448184"/>
            <a:ext cx="176400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0000">
                  <a:lumMod val="65000"/>
                  <a:lumOff val="35000"/>
                </a:srgbClr>
              </a:buClr>
              <a:defRPr/>
            </a:pPr>
            <a:r>
              <a:rPr lang="en-US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charset="0"/>
                <a:cs typeface="Arial" charset="0"/>
                <a:hlinkClick r:id="rId5"/>
              </a:rPr>
              <a:t>www.fpcape.org</a:t>
            </a:r>
            <a:endParaRPr lang="en-US" sz="1600" b="1" dirty="0">
              <a:solidFill>
                <a:srgbClr val="000000">
                  <a:lumMod val="65000"/>
                  <a:lumOff val="3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C50CD1-B49B-415B-9F1E-66BBA4783950}"/>
              </a:ext>
            </a:extLst>
          </p:cNvPr>
          <p:cNvSpPr txBox="1"/>
          <p:nvPr/>
        </p:nvSpPr>
        <p:spPr>
          <a:xfrm>
            <a:off x="7021630" y="3855550"/>
            <a:ext cx="31518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Service Delivery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009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17675"/>
            <a:ext cx="11704320" cy="64008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Service delivery (2)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55542"/>
              </p:ext>
            </p:extLst>
          </p:nvPr>
        </p:nvGraphicFramePr>
        <p:xfrm>
          <a:off x="152400" y="1404327"/>
          <a:ext cx="11887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solution/area where FP programs and stakeholders </a:t>
                      </a:r>
                      <a:r>
                        <a:rPr lang="en-US" sz="1500" b="0" i="1" u="sng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5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Provision of youth friendly services</a:t>
                      </a:r>
                    </a:p>
                    <a:p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ensure we do not miss out the Youths in the country, as the CPR can’t improve without addressing it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Integration of youth component in FP programming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Government: Federal, state, LGAs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area where FP programs and stakeholders </a:t>
                      </a:r>
                      <a:r>
                        <a:rPr lang="en-US" sz="1500" b="0" i="1" u="sng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 not</a:t>
                      </a: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on. Why?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9DD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3056"/>
                  </a:ext>
                </a:extLst>
              </a:tr>
              <a:tr h="1463040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 focus on refresher training, there should be more emphasis on learning </a:t>
                      </a:r>
                      <a:r>
                        <a:rPr lang="en-U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e-learning platforms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cost effective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Reduces the time Providers spend out of their core function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058708"/>
                  </a:ext>
                </a:extLst>
              </a:tr>
            </a:tbl>
          </a:graphicData>
        </a:graphic>
      </p:graphicFrame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1037012"/>
            <a:ext cx="118872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RECOMMENDATIONS for FP programs and stakeholders</a:t>
            </a:r>
          </a:p>
        </p:txBody>
      </p:sp>
    </p:spTree>
    <p:extLst>
      <p:ext uri="{BB962C8B-B14F-4D97-AF65-F5344CB8AC3E}">
        <p14:creationId xmlns:p14="http://schemas.microsoft.com/office/powerpoint/2010/main" val="2877593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6150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work: Objectives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5954" y="1367548"/>
            <a:ext cx="8615780" cy="914400"/>
            <a:chOff x="2017411" y="1417805"/>
            <a:chExt cx="9365770" cy="1445573"/>
          </a:xfrm>
        </p:grpSpPr>
        <p:sp>
          <p:nvSpPr>
            <p:cNvPr id="14" name="Rectangle 13"/>
            <p:cNvSpPr/>
            <p:nvPr/>
          </p:nvSpPr>
          <p:spPr>
            <a:xfrm>
              <a:off x="2931811" y="1799997"/>
              <a:ext cx="8451370" cy="6811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algn="l" defTabSz="914400" rtl="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Reflect </a:t>
              </a: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on the FP portfolio-level findings 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017411" y="1417805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009DD9"/>
                  </a:solidFill>
                  <a:effectLst/>
                  <a:uLnTx/>
                  <a:uFillTx/>
                  <a:latin typeface="Georgia" charset="0"/>
                  <a:ea typeface="Georgia" charset="0"/>
                  <a:cs typeface="Georgia" charset="0"/>
                </a:rPr>
                <a:t>01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07493" y="2540841"/>
            <a:ext cx="9031241" cy="914400"/>
            <a:chOff x="1859875" y="850183"/>
            <a:chExt cx="9817395" cy="1445573"/>
          </a:xfrm>
        </p:grpSpPr>
        <p:sp>
          <p:nvSpPr>
            <p:cNvPr id="24" name="Rectangle 23"/>
            <p:cNvSpPr/>
            <p:nvPr/>
          </p:nvSpPr>
          <p:spPr>
            <a:xfrm>
              <a:off x="2774274" y="964770"/>
              <a:ext cx="8902996" cy="121640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Identify challenges and brainstorm priority areas to accelerate FP progress in the future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F0B300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DC3B8DA-0FF1-42AE-BAE8-33EE5387B60A}"/>
              </a:ext>
            </a:extLst>
          </p:cNvPr>
          <p:cNvGrpSpPr/>
          <p:nvPr/>
        </p:nvGrpSpPr>
        <p:grpSpPr>
          <a:xfrm>
            <a:off x="1279638" y="3741818"/>
            <a:ext cx="10312594" cy="859026"/>
            <a:chOff x="1859875" y="850183"/>
            <a:chExt cx="9365770" cy="144557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EA4BAE-1FA1-461E-82D6-494F8FCBE446}"/>
                </a:ext>
              </a:extLst>
            </p:cNvPr>
            <p:cNvSpPr/>
            <p:nvPr/>
          </p:nvSpPr>
          <p:spPr>
            <a:xfrm>
              <a:off x="2774275" y="925566"/>
              <a:ext cx="8451370" cy="129481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Get recommendations to inform future FP strategies for Federal and state FP planning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342A917-0420-4B39-A7BB-116029F65F5B}"/>
                </a:ext>
              </a:extLst>
            </p:cNvPr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A5C249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22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Table 30">
            <a:extLst>
              <a:ext uri="{FF2B5EF4-FFF2-40B4-BE49-F238E27FC236}">
                <a16:creationId xmlns:a16="http://schemas.microsoft.com/office/drawing/2014/main" id="{0C54415C-8653-4D0B-9AB2-E65297567259}"/>
              </a:ext>
            </a:extLst>
          </p:cNvPr>
          <p:cNvGraphicFramePr>
            <a:graphicFrameLocks noGrp="1"/>
          </p:cNvGraphicFramePr>
          <p:nvPr/>
        </p:nvGraphicFramePr>
        <p:xfrm>
          <a:off x="60960" y="1836032"/>
          <a:ext cx="120700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773">
                  <a:extLst>
                    <a:ext uri="{9D8B030D-6E8A-4147-A177-3AD203B41FA5}">
                      <a16:colId xmlns:a16="http://schemas.microsoft.com/office/drawing/2014/main" val="2165764096"/>
                    </a:ext>
                  </a:extLst>
                </a:gridCol>
                <a:gridCol w="4453467">
                  <a:extLst>
                    <a:ext uri="{9D8B030D-6E8A-4147-A177-3AD203B41FA5}">
                      <a16:colId xmlns:a16="http://schemas.microsoft.com/office/drawing/2014/main" val="4035869867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2570032024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Participants are divided into </a:t>
                      </a:r>
                      <a:r>
                        <a:rPr lang="en-US" sz="20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/government groups that they self-selected when registering for the meeting:</a:t>
                      </a:r>
                      <a:endParaRPr lang="en-US" sz="20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Georgia" charset="0"/>
                        <a:cs typeface="Arial" panose="020B0604020202020204" pitchFamily="34" charset="0"/>
                      </a:endParaRP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Government (with TSU &amp; ASG)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Enabling environment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Demand generation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Service delivery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Scale-up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4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While in your groups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(30 minutes)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participants will: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Assign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group facilitator who will facilitate the discussion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secretary who will take notes and fill out the provided template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Use the provided template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and reflect on the portfolio results to: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Aft>
                          <a:spcPts val="400"/>
                        </a:spcAft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Identify the biggest challenge &amp; most important action moving forward for your </a:t>
                      </a:r>
                      <a:r>
                        <a:rPr lang="en-US" sz="19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area;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Recommend one key area where FP programs and stakeholders should focus.</a:t>
                      </a:r>
                      <a:endParaRPr lang="en-US" sz="1900" b="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ct val="40000"/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Groups present their top actions and recommendations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(8 minutes per group)</a:t>
                      </a:r>
                      <a:endParaRPr lang="en-US" sz="2000" b="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08466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7FA20E61-EE22-4200-9466-0A1A926FE317}"/>
              </a:ext>
            </a:extLst>
          </p:cNvPr>
          <p:cNvGrpSpPr/>
          <p:nvPr/>
        </p:nvGrpSpPr>
        <p:grpSpPr>
          <a:xfrm>
            <a:off x="73529" y="859819"/>
            <a:ext cx="12070080" cy="916520"/>
            <a:chOff x="68559" y="1169810"/>
            <a:chExt cx="12070080" cy="91652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3472958-0AFB-4B43-BE96-4659AEC9A1DF}"/>
                </a:ext>
              </a:extLst>
            </p:cNvPr>
            <p:cNvGrpSpPr/>
            <p:nvPr/>
          </p:nvGrpSpPr>
          <p:grpSpPr>
            <a:xfrm>
              <a:off x="68559" y="1169811"/>
              <a:ext cx="12070080" cy="914400"/>
              <a:chOff x="68559" y="1169811"/>
              <a:chExt cx="12070080" cy="914400"/>
            </a:xfrm>
          </p:grpSpPr>
          <p:sp>
            <p:nvSpPr>
              <p:cNvPr id="21" name="Arrow: Pentagon 20">
                <a:extLst>
                  <a:ext uri="{FF2B5EF4-FFF2-40B4-BE49-F238E27FC236}">
                    <a16:creationId xmlns:a16="http://schemas.microsoft.com/office/drawing/2014/main" id="{DFC3D5DB-BCC1-4C67-9FF3-85BD3AD050DE}"/>
                  </a:ext>
                </a:extLst>
              </p:cNvPr>
              <p:cNvSpPr/>
              <p:nvPr/>
            </p:nvSpPr>
            <p:spPr>
              <a:xfrm>
                <a:off x="68559" y="1169812"/>
                <a:ext cx="4243377" cy="914399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Work group setup</a:t>
                </a: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2CA0466A-4EA6-4737-93F6-F8D25B71A393}"/>
                  </a:ext>
                </a:extLst>
              </p:cNvPr>
              <p:cNvSpPr/>
              <p:nvPr/>
            </p:nvSpPr>
            <p:spPr>
              <a:xfrm>
                <a:off x="3981910" y="1169811"/>
                <a:ext cx="4243377" cy="914399"/>
              </a:xfrm>
              <a:prstGeom prst="chevron">
                <a:avLst/>
              </a:prstGeom>
              <a:solidFill>
                <a:schemeClr val="accent2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777240" lvl="2" algn="ctr" defTabSz="0">
                  <a:spcBef>
                    <a:spcPct val="0"/>
                  </a:spcBef>
                </a:pPr>
                <a:r>
                  <a:rPr lang="en-US" sz="24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Group discussion</a:t>
                </a:r>
                <a:endParaRPr lang="en-US" sz="2400" i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54C7BBA8-FE69-4357-87DA-120F15CEC1F5}"/>
                  </a:ext>
                </a:extLst>
              </p:cNvPr>
              <p:cNvSpPr/>
              <p:nvPr/>
            </p:nvSpPr>
            <p:spPr>
              <a:xfrm>
                <a:off x="7895262" y="1169811"/>
                <a:ext cx="4243377" cy="914399"/>
              </a:xfrm>
              <a:prstGeom prst="chevron">
                <a:avLst>
                  <a:gd name="adj" fmla="val 50000"/>
                </a:avLst>
              </a:prstGeom>
              <a:solidFill>
                <a:schemeClr val="accent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Presentation</a:t>
                </a:r>
              </a:p>
            </p:txBody>
          </p:sp>
        </p:grpSp>
        <p:sp>
          <p:nvSpPr>
            <p:cNvPr id="29" name="Rectangle 28" descr="Group brainstorm with solid fill">
              <a:extLst>
                <a:ext uri="{FF2B5EF4-FFF2-40B4-BE49-F238E27FC236}">
                  <a16:creationId xmlns:a16="http://schemas.microsoft.com/office/drawing/2014/main" id="{38DCE1F7-07C6-4486-AE74-6A2074597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59" y="1169810"/>
              <a:ext cx="914400" cy="914400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 descr="Social network with solid fill">
              <a:extLst>
                <a:ext uri="{FF2B5EF4-FFF2-40B4-BE49-F238E27FC236}">
                  <a16:creationId xmlns:a16="http://schemas.microsoft.com/office/drawing/2014/main" id="{3A657E5B-BFF6-4E12-823D-F6DBE1470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5069" y="1171930"/>
              <a:ext cx="914400" cy="914400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 descr="Teacher with solid fill">
              <a:extLst>
                <a:ext uri="{FF2B5EF4-FFF2-40B4-BE49-F238E27FC236}">
                  <a16:creationId xmlns:a16="http://schemas.microsoft.com/office/drawing/2014/main" id="{2F25AD05-8F3A-4D56-81F2-141524CFE8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7981" y="1169810"/>
              <a:ext cx="914400" cy="914400"/>
            </a:xfrm>
            <a:prstGeom prst="rect">
              <a:avLst/>
            </a:pr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31441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delivery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226813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89367"/>
            <a:ext cx="11704320" cy="1325563"/>
          </a:xfrm>
        </p:spPr>
        <p:txBody>
          <a:bodyPr>
            <a:normAutofit/>
          </a:bodyPr>
          <a:lstStyle/>
          <a:p>
            <a:r>
              <a:rPr lang="en-US" dirty="0"/>
              <a:t>Group work: Discussion questions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77EB7E-AD7D-4DE9-9C18-0F724659EE8C}"/>
              </a:ext>
            </a:extLst>
          </p:cNvPr>
          <p:cNvSpPr/>
          <p:nvPr/>
        </p:nvSpPr>
        <p:spPr>
          <a:xfrm>
            <a:off x="198120" y="792258"/>
            <a:ext cx="11795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Below, please find a list of suggested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questions </a:t>
            </a: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to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help facilitate the group discussion. However, you 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don’t have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to discuss all the questions, and instead, you can focus on filling out the provided template.  </a:t>
            </a:r>
          </a:p>
        </p:txBody>
      </p:sp>
      <p:graphicFrame>
        <p:nvGraphicFramePr>
          <p:cNvPr id="32" name="Content Placeholder 3">
            <a:extLst>
              <a:ext uri="{FF2B5EF4-FFF2-40B4-BE49-F238E27FC236}">
                <a16:creationId xmlns:a16="http://schemas.microsoft.com/office/drawing/2014/main" id="{3BAE74CB-A31F-4993-A314-6CC839DE6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32647"/>
              </p:ext>
            </p:extLst>
          </p:nvPr>
        </p:nvGraphicFramePr>
        <p:xfrm>
          <a:off x="152400" y="1649640"/>
          <a:ext cx="11887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7575">
                  <a:extLst>
                    <a:ext uri="{9D8B030D-6E8A-4147-A177-3AD203B41FA5}">
                      <a16:colId xmlns:a16="http://schemas.microsoft.com/office/drawing/2014/main" val="2324866615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Reflection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4057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did you find surprising or most important/interesting – both positive and negative – in the findings for this </a:t>
                      </a:r>
                      <a:r>
                        <a:rPr lang="en-US" sz="18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57911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the work your organization </a:t>
                      </a:r>
                      <a:r>
                        <a:rPr lang="en-US" sz="1800" b="0" u="sng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is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doing now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4131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achieving national FP goals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59934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87003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Moving forward, what is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priority areas or actions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that you and/or other partners would do to accelerate progress 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 in the future? </a:t>
                      </a: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10971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Reflecting on the findings, would you recommend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solutions or areas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where FP program or stakeholders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should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focus in the future within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166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D06882-2B22-4F1B-9865-7E25151CED5C}"/>
              </a:ext>
            </a:extLst>
          </p:cNvPr>
          <p:cNvSpPr txBox="1"/>
          <p:nvPr/>
        </p:nvSpPr>
        <p:spPr>
          <a:xfrm>
            <a:off x="5987" y="6512633"/>
            <a:ext cx="6499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Arial" charset="0"/>
              </a:rPr>
              <a:t>For your reference, top actions your group proposed last year (2020) are listed in Appendix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7975B-F8D7-4573-87D7-BE92AE778B2A}"/>
              </a:ext>
            </a:extLst>
          </p:cNvPr>
          <p:cNvSpPr txBox="1"/>
          <p:nvPr/>
        </p:nvSpPr>
        <p:spPr>
          <a:xfrm>
            <a:off x="8730887" y="6481855"/>
            <a:ext cx="3383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+mn-ea"/>
                <a:cs typeface="Arial" charset="0"/>
              </a:rPr>
              <a:t>See next slide for the provided template.</a:t>
            </a:r>
          </a:p>
        </p:txBody>
      </p:sp>
    </p:spTree>
    <p:extLst>
      <p:ext uri="{BB962C8B-B14F-4D97-AF65-F5344CB8AC3E}">
        <p14:creationId xmlns:p14="http://schemas.microsoft.com/office/powerpoint/2010/main" val="144487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dirty="0"/>
              <a:t>Report out 2021 priority actions: Service delivery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549650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858547"/>
            <a:ext cx="59436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169464"/>
            <a:ext cx="89154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priority areas/ actions moving forward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194"/>
              </p:ext>
            </p:extLst>
          </p:nvPr>
        </p:nvGraphicFramePr>
        <p:xfrm>
          <a:off x="152400" y="1248258"/>
          <a:ext cx="1188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B253BD-1380-4945-B236-668807B5DBA2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4816878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F4E9401-CDB9-4F8E-892B-96E267830775}"/>
              </a:ext>
            </a:extLst>
          </p:cNvPr>
          <p:cNvSpPr/>
          <p:nvPr/>
        </p:nvSpPr>
        <p:spPr>
          <a:xfrm>
            <a:off x="152400" y="4436691"/>
            <a:ext cx="118872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solution/area where FP programs and stakeholders </a:t>
            </a:r>
            <a:r>
              <a:rPr lang="en-US" sz="1700" i="1" u="sng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should</a:t>
            </a:r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focus on</a:t>
            </a:r>
          </a:p>
        </p:txBody>
      </p:sp>
    </p:spTree>
    <p:extLst>
      <p:ext uri="{BB962C8B-B14F-4D97-AF65-F5344CB8AC3E}">
        <p14:creationId xmlns:p14="http://schemas.microsoft.com/office/powerpoint/2010/main" val="328023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6279" y="3898419"/>
            <a:ext cx="6911171" cy="129214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841347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17675"/>
            <a:ext cx="11704320" cy="64008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Service delivery (1)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07157"/>
              </p:ext>
            </p:extLst>
          </p:nvPr>
        </p:nvGraphicFramePr>
        <p:xfrm>
          <a:off x="152400" y="2953812"/>
          <a:ext cx="118872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Improving the supply chain pipeline for FP commodities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to the inadequate supplies in some state irrespective of  requisition to </a:t>
                      </a:r>
                      <a:r>
                        <a:rPr lang="en-U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FMoH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closely with the NPSCMP (National products supply chain management Program) of the food and drug services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FMOH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Strengthen the LMCU at the state level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Inadequate funding at state and LGA level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Depending on Donors</a:t>
                      </a:r>
                    </a:p>
                    <a:p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Inclusion of adequate funding for distribution of supplies at the state and LGA levels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LGA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1087147"/>
            <a:ext cx="59436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578080"/>
            <a:ext cx="89154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– TWO  key priority areas/ actions moving forward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(not more than 2)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245672"/>
              </p:ext>
            </p:extLst>
          </p:nvPr>
        </p:nvGraphicFramePr>
        <p:xfrm>
          <a:off x="152400" y="1472404"/>
          <a:ext cx="11887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out of some essential family planning commodities </a:t>
                      </a:r>
                    </a:p>
                    <a:p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4070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CPC_Ong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23B7A315D434A8072106EED37CA6B" ma:contentTypeVersion="12" ma:contentTypeDescription="Create a new document." ma:contentTypeScope="" ma:versionID="ee69228d296d8f702a5654c069d51b71">
  <xsd:schema xmlns:xsd="http://www.w3.org/2001/XMLSchema" xmlns:xs="http://www.w3.org/2001/XMLSchema" xmlns:p="http://schemas.microsoft.com/office/2006/metadata/properties" xmlns:ns3="1dd9b365-2dee-445a-8029-dd3730e20ecb" xmlns:ns4="047c0153-4877-46d5-b392-4dc4097c5831" targetNamespace="http://schemas.microsoft.com/office/2006/metadata/properties" ma:root="true" ma:fieldsID="fdb89125786849d7e365a013ff71a939" ns3:_="" ns4:_="">
    <xsd:import namespace="1dd9b365-2dee-445a-8029-dd3730e20ecb"/>
    <xsd:import namespace="047c0153-4877-46d5-b392-4dc4097c58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9b365-2dee-445a-8029-dd3730e2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c0153-4877-46d5-b392-4dc4097c583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964B73-5FE5-4FA8-8CD2-08EFFC82F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d9b365-2dee-445a-8029-dd3730e20ecb"/>
    <ds:schemaRef ds:uri="047c0153-4877-46d5-b392-4dc4097c5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7EAD4B-920B-4858-815B-4B862145FA7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dd9b365-2dee-445a-8029-dd3730e20ecb"/>
    <ds:schemaRef ds:uri="http://purl.org/dc/terms/"/>
    <ds:schemaRef ds:uri="http://schemas.openxmlformats.org/package/2006/metadata/core-properties"/>
    <ds:schemaRef ds:uri="047c0153-4877-46d5-b392-4dc4097c583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364B29B-FE77-41BE-A8F5-03A73AC91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15475</TotalTime>
  <Words>704</Words>
  <Application>Microsoft Office PowerPoint</Application>
  <PresentationFormat>Widescreen</PresentationFormat>
  <Paragraphs>114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.AppleSystemUIFont</vt:lpstr>
      <vt:lpstr>Arial</vt:lpstr>
      <vt:lpstr>Calibri</vt:lpstr>
      <vt:lpstr>Georgia</vt:lpstr>
      <vt:lpstr>Wingdings</vt:lpstr>
      <vt:lpstr>10_Office Theme</vt:lpstr>
      <vt:lpstr>PowerPoint Presentation</vt:lpstr>
      <vt:lpstr>Guidance</vt:lpstr>
      <vt:lpstr>Group work: Objectives</vt:lpstr>
      <vt:lpstr>Group work plan</vt:lpstr>
      <vt:lpstr>Service delivery</vt:lpstr>
      <vt:lpstr>Group work: Discussion questions</vt:lpstr>
      <vt:lpstr>Report out 2021 priority actions: Service delivery</vt:lpstr>
      <vt:lpstr>Appendix</vt:lpstr>
      <vt:lpstr>Report out 2020 priority actions: Service delivery (1)</vt:lpstr>
      <vt:lpstr>Report out 2020 priority actions: Service delivery (2)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Raney Elizabeth</dc:creator>
  <cp:lastModifiedBy>Vu, Huyen</cp:lastModifiedBy>
  <cp:revision>845</cp:revision>
  <dcterms:created xsi:type="dcterms:W3CDTF">2017-06-20T11:53:17Z</dcterms:created>
  <dcterms:modified xsi:type="dcterms:W3CDTF">2021-03-10T17:25:37Z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0x01010083C23B7A315D434A8072106EED37CA6B</vt:lpwstr>
  </property>
</Properties>
</file>