
<file path=[Content_Types].xml><?xml version="1.0" encoding="utf-8"?>
<Types xmlns="http://schemas.openxmlformats.org/package/2006/content-types">
  <Default Extension="mp3" ContentType="audio/mpeg"/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</p:sldMasterIdLst>
  <p:sldIdLst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0EFD-D9D4-416F-B265-05C7B2F6854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48435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F5-2CE7-4FC9-B950-ED7169C5E4D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28837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AE22-FFEF-4692-B311-CB07831A64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263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0EFD-D9D4-416F-B265-05C7B2F68543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5958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6E-D0DB-435A-BE83-6DE588DB16D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350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04457"/>
            <a:ext cx="10515600" cy="103550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9454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32D-5DC7-4737-99CE-C9515FFB930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7443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129F-5809-436C-8C8B-EB50FA1C553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565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7F7E-7CF2-44AA-8BCE-6A4744BC4D3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7157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631C-EE5B-4ADD-A4A4-D5704F8169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4267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FCBB-C6E9-4C18-92E5-25AD445CCBC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9547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79E3-D6AA-4CA1-A8DC-CC75F382194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9202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32D6E-D0DB-435A-BE83-6DE588DB16D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97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BA1-0E69-40ED-9ABD-EE479928EE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093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528F5-2CE7-4FC9-B950-ED7169C5E4D2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135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BAE22-FFEF-4692-B311-CB07831A64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3148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3004457"/>
            <a:ext cx="10515600" cy="1035504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209454"/>
            <a:ext cx="10515600" cy="1500187"/>
          </a:xfrm>
        </p:spPr>
        <p:txBody>
          <a:bodyPr/>
          <a:lstStyle>
            <a:lvl1pPr marL="0" indent="0">
              <a:buNone/>
              <a:defRPr sz="2400" i="1">
                <a:solidFill>
                  <a:schemeClr val="tx1">
                    <a:tint val="75000"/>
                  </a:schemeClr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1FF32D-5DC7-4737-99CE-C9515FFB9307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01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95129F-5809-436C-8C8B-EB50FA1C553A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099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B7F7E-7CF2-44AA-8BCE-6A4744BC4D3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8387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C631C-EE5B-4ADD-A4A4-D5704F816920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3851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6FCBB-C6E9-4C18-92E5-25AD445CCBCE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470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579E3-D6AA-4CA1-A8DC-CC75F3821945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389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9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604BA1-0E69-40ED-9ABD-EE479928EE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0843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561" y="293877"/>
            <a:ext cx="1150026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61" y="1754375"/>
            <a:ext cx="115002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756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9575-9BB7-4E91-8DBC-F0E76F0203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462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834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 spc="-1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400" b="0" i="0" u="none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0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7561" y="293877"/>
            <a:ext cx="11500262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7561" y="1754375"/>
            <a:ext cx="115002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2756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999575-9BB7-4E91-8DBC-F0E76F020361}" type="datetime1">
              <a:rPr lang="en-US" smtClean="0">
                <a:solidFill>
                  <a:srgbClr val="000000">
                    <a:tint val="75000"/>
                  </a:srgbClr>
                </a:solidFill>
              </a:rPr>
              <a:t>3/16/2021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84623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8FD836-9E1E-C049-B69A-456573D5C077}" type="slidenum">
              <a:rPr lang="en-US" smtClean="0">
                <a:solidFill>
                  <a:srgbClr val="000000">
                    <a:tint val="75000"/>
                  </a:srgbClr>
                </a:solidFill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868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">
        <p15:prstTrans prst="wind"/>
      </p:transition>
    </mc:Choice>
    <mc:Fallback xmlns="">
      <p:transition spd="slow" advClick="0" advTm="3000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u="none" kern="1200" spc="-120" baseline="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400" b="0" i="0" u="none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20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>
            <a:lumMod val="65000"/>
            <a:lumOff val="35000"/>
          </a:schemeClr>
        </a:buClr>
        <a:buFont typeface=".AppleSystemUIFont" charset="-120"/>
        <a:buChar char="‣"/>
        <a:defRPr sz="1800" i="0" kern="1200">
          <a:solidFill>
            <a:schemeClr val="tx1">
              <a:lumMod val="65000"/>
              <a:lumOff val="3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microsoft.com/office/2007/relationships/media" Target="../media/media1.mp3"/><Relationship Id="rId1" Type="http://schemas.openxmlformats.org/officeDocument/2006/relationships/audio" Target="NULL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1.wdp"/><Relationship Id="rId3" Type="http://schemas.openxmlformats.org/officeDocument/2006/relationships/image" Target="../media/image24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6.png"/><Relationship Id="rId2" Type="http://schemas.openxmlformats.org/officeDocument/2006/relationships/image" Target="../media/image23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4.sv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22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26" Type="http://schemas.microsoft.com/office/2007/relationships/hdphoto" Target="../media/hdphoto1.wdp"/><Relationship Id="rId3" Type="http://schemas.openxmlformats.org/officeDocument/2006/relationships/image" Target="../media/image24.jpe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png"/><Relationship Id="rId25" Type="http://schemas.openxmlformats.org/officeDocument/2006/relationships/image" Target="../media/image26.png"/><Relationship Id="rId2" Type="http://schemas.openxmlformats.org/officeDocument/2006/relationships/image" Target="../media/image22.png"/><Relationship Id="rId16" Type="http://schemas.openxmlformats.org/officeDocument/2006/relationships/image" Target="../media/image15.pn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5.png"/><Relationship Id="rId5" Type="http://schemas.openxmlformats.org/officeDocument/2006/relationships/image" Target="../media/image4.png"/><Relationship Id="rId15" Type="http://schemas.openxmlformats.org/officeDocument/2006/relationships/image" Target="../media/image14.jpeg"/><Relationship Id="rId23" Type="http://schemas.openxmlformats.org/officeDocument/2006/relationships/image" Target="../media/image24.svg"/><Relationship Id="rId10" Type="http://schemas.openxmlformats.org/officeDocument/2006/relationships/image" Target="../media/image9.png"/><Relationship Id="rId19" Type="http://schemas.openxmlformats.org/officeDocument/2006/relationships/image" Target="../media/image18.jpeg"/><Relationship Id="rId4" Type="http://schemas.openxmlformats.org/officeDocument/2006/relationships/image" Target="../media/image23.png"/><Relationship Id="rId9" Type="http://schemas.openxmlformats.org/officeDocument/2006/relationships/image" Target="../media/image8.jpeg"/><Relationship Id="rId14" Type="http://schemas.openxmlformats.org/officeDocument/2006/relationships/image" Target="../media/image13.jpeg"/><Relationship Id="rId22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4.jpe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microsoft.com/office/2007/relationships/hdphoto" Target="../media/hdphoto1.wdp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svg"/><Relationship Id="rId27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2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3.pn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4.jpeg"/><Relationship Id="rId28" Type="http://schemas.microsoft.com/office/2007/relationships/hdphoto" Target="../media/hdphoto1.wdp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svg"/><Relationship Id="rId27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5" Type="http://schemas.openxmlformats.org/officeDocument/2006/relationships/image" Target="../media/image23.png"/><Relationship Id="rId2" Type="http://schemas.openxmlformats.org/officeDocument/2006/relationships/image" Target="../media/image4.png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24" Type="http://schemas.openxmlformats.org/officeDocument/2006/relationships/image" Target="../media/image24.jpeg"/><Relationship Id="rId5" Type="http://schemas.openxmlformats.org/officeDocument/2006/relationships/image" Target="../media/image7.jpeg"/><Relationship Id="rId15" Type="http://schemas.openxmlformats.org/officeDocument/2006/relationships/image" Target="../media/image17.png"/><Relationship Id="rId23" Type="http://schemas.openxmlformats.org/officeDocument/2006/relationships/image" Target="../media/image22.png"/><Relationship Id="rId28" Type="http://schemas.microsoft.com/office/2007/relationships/hdphoto" Target="../media/hdphoto1.wdp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Relationship Id="rId14" Type="http://schemas.openxmlformats.org/officeDocument/2006/relationships/image" Target="../media/image16.png"/><Relationship Id="rId22" Type="http://schemas.openxmlformats.org/officeDocument/2006/relationships/image" Target="../media/image24.svg"/><Relationship Id="rId27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/>
        </p:nvCxnSpPr>
        <p:spPr>
          <a:xfrm>
            <a:off x="10599209" y="1340071"/>
            <a:ext cx="0" cy="3736159"/>
          </a:xfrm>
          <a:prstGeom prst="line">
            <a:avLst/>
          </a:prstGeom>
          <a:solidFill>
            <a:srgbClr val="009DD9"/>
          </a:solidFill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Subtitle 2"/>
          <p:cNvSpPr txBox="1">
            <a:spLocks/>
          </p:cNvSpPr>
          <p:nvPr/>
        </p:nvSpPr>
        <p:spPr>
          <a:xfrm>
            <a:off x="4381502" y="5578475"/>
            <a:ext cx="7106433" cy="105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i="0" kern="1200">
                <a:solidFill>
                  <a:schemeClr val="tx1"/>
                </a:solidFill>
                <a:latin typeface="Microsoft New Tai Lue" charset="0"/>
                <a:ea typeface="Microsoft New Tai Lue" charset="0"/>
                <a:cs typeface="Microsoft New Tai Lue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2400" b="0" i="1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Georgia" charset="0"/>
              <a:ea typeface="Georgia" charset="0"/>
              <a:cs typeface="Georgia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3380" y="4737674"/>
            <a:ext cx="54389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5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Arial" charset="0"/>
                <a:ea typeface="Arial" charset="0"/>
                <a:cs typeface="Arial" charset="0"/>
              </a:rPr>
              <a:t>Annual FP CAPE Partners’ Meeting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471" y="942255"/>
            <a:ext cx="8126896" cy="261638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57775" y="4065465"/>
            <a:ext cx="645459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Georgia" charset="0"/>
                <a:ea typeface="Georgia" charset="0"/>
                <a:cs typeface="Georgia" charset="0"/>
              </a:rPr>
              <a:t>Wall of Wins</a:t>
            </a:r>
          </a:p>
        </p:txBody>
      </p:sp>
      <p:pic>
        <p:nvPicPr>
          <p:cNvPr id="4" name="get-it-together-by-tiwa-savage-and-paul-psquar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35000" end="264"/>
                  <p14:fade in="500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1581" y="156714"/>
            <a:ext cx="609600" cy="609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FC14A0B-8A22-7349-A7FD-38D5A91A4D0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66" y="6209187"/>
            <a:ext cx="3825190" cy="483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51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>
            <a:spLocks/>
          </p:cNvSpPr>
          <p:nvPr/>
        </p:nvSpPr>
        <p:spPr>
          <a:xfrm>
            <a:off x="223520" y="1084513"/>
            <a:ext cx="5760720" cy="2615184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0B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16 private health facilities were renovated with the 72 hour makeover in Lagos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6207760" y="1084513"/>
            <a:ext cx="5760720" cy="2615184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0B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FMoH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plans to print and distribute the revised National Health Management Information System tools to 10 states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1705" y="152615"/>
            <a:ext cx="27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207760" y="4010593"/>
            <a:ext cx="5760720" cy="2615184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0B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Taraba and Plateau states conducted the Whole Site Orientation with COVID-19 prevention strategies embedded, in 13 high volume health facilities. 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23520" y="4010593"/>
            <a:ext cx="5760720" cy="2615184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0B3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DMPA-SC was added to the new National Logistics Management Information 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system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DMPA-SC commodities can now be tracked.</a:t>
            </a:r>
          </a:p>
        </p:txBody>
      </p:sp>
    </p:spTree>
    <p:extLst>
      <p:ext uri="{BB962C8B-B14F-4D97-AF65-F5344CB8AC3E}">
        <p14:creationId xmlns:p14="http://schemas.microsoft.com/office/powerpoint/2010/main" val="26747928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0">
        <p15:prstTrans prst="peelOff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0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</a:p>
        </p:txBody>
      </p:sp>
      <p:pic>
        <p:nvPicPr>
          <p:cNvPr id="55" name="Picture 54" descr="A drawing of a face&#10;&#10;Description automatically generated">
            <a:extLst>
              <a:ext uri="{FF2B5EF4-FFF2-40B4-BE49-F238E27FC236}">
                <a16:creationId xmlns:a16="http://schemas.microsoft.com/office/drawing/2014/main" id="{9B57F2B5-9B82-4CFE-B00C-69C4E31ED5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63" y="1820990"/>
            <a:ext cx="993997" cy="403289"/>
          </a:xfrm>
          <a:prstGeom prst="rect">
            <a:avLst/>
          </a:prstGeom>
        </p:spPr>
      </p:pic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6F00A4A-A54D-4A22-B55D-5042D28DA4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96" y="2424006"/>
            <a:ext cx="732636" cy="476378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4FE29D3F-F651-4272-8426-465E0B9998C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7" y="264396"/>
            <a:ext cx="1089529" cy="51231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8CF8BDE2-7169-4AC1-B76C-5F5D7B2F2A48}"/>
              </a:ext>
            </a:extLst>
          </p:cNvPr>
          <p:cNvSpPr/>
          <p:nvPr/>
        </p:nvSpPr>
        <p:spPr>
          <a:xfrm>
            <a:off x="1351764" y="4212574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RASuDiN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AF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233" y="146961"/>
            <a:ext cx="9013799" cy="4572901"/>
            <a:chOff x="169233" y="146961"/>
            <a:chExt cx="9013799" cy="4572901"/>
          </a:xfrm>
        </p:grpSpPr>
        <p:grpSp>
          <p:nvGrpSpPr>
            <p:cNvPr id="31" name="Group 30"/>
            <p:cNvGrpSpPr/>
            <p:nvPr/>
          </p:nvGrpSpPr>
          <p:grpSpPr>
            <a:xfrm>
              <a:off x="169233" y="146961"/>
              <a:ext cx="9013799" cy="4572901"/>
              <a:chOff x="169233" y="146961"/>
              <a:chExt cx="9013799" cy="457290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69233" y="146961"/>
                <a:ext cx="9013799" cy="4241908"/>
                <a:chOff x="169233" y="146961"/>
                <a:chExt cx="9013799" cy="4241908"/>
              </a:xfrm>
            </p:grpSpPr>
            <p:pic>
              <p:nvPicPr>
                <p:cNvPr id="35" name="Picture 4" descr="Image result for afp family planning">
                  <a:extLst>
                    <a:ext uri="{FF2B5EF4-FFF2-40B4-BE49-F238E27FC236}">
                      <a16:creationId xmlns:a16="http://schemas.microsoft.com/office/drawing/2014/main" id="{75CAFE25-61F6-4E11-85CF-9101E50C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12" b="19912"/>
                <a:stretch/>
              </p:blipFill>
              <p:spPr bwMode="auto">
                <a:xfrm>
                  <a:off x="216229" y="973331"/>
                  <a:ext cx="1337145" cy="689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Image result for Albright Stonebridge Group">
                  <a:extLst>
                    <a:ext uri="{FF2B5EF4-FFF2-40B4-BE49-F238E27FC236}">
                      <a16:creationId xmlns:a16="http://schemas.microsoft.com/office/drawing/2014/main" id="{4057363B-50DA-4721-8D69-9699E75B0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039" y="414204"/>
                  <a:ext cx="1519075" cy="548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Image result for NURHI">
                  <a:extLst>
                    <a:ext uri="{FF2B5EF4-FFF2-40B4-BE49-F238E27FC236}">
                      <a16:creationId xmlns:a16="http://schemas.microsoft.com/office/drawing/2014/main" id="{F3F4D471-6791-4C03-9B7E-4D3D50875B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49" b="29019"/>
                <a:stretch/>
              </p:blipFill>
              <p:spPr bwMode="auto">
                <a:xfrm>
                  <a:off x="490379" y="1699873"/>
                  <a:ext cx="1153737" cy="579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s://pbs.twimg.com/profile_images/1062740984746967042/ynH9PudU_400x400.jpg">
                  <a:extLst>
                    <a:ext uri="{FF2B5EF4-FFF2-40B4-BE49-F238E27FC236}">
                      <a16:creationId xmlns:a16="http://schemas.microsoft.com/office/drawing/2014/main" id="{66C06F75-0936-4002-8DD3-55B8A4FC6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772" b="27508"/>
                <a:stretch/>
              </p:blipFill>
              <p:spPr bwMode="auto">
                <a:xfrm>
                  <a:off x="293831" y="2628494"/>
                  <a:ext cx="1546835" cy="645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" descr="Image result for Clinton Health Access Initiative Logo">
                  <a:extLst>
                    <a:ext uri="{FF2B5EF4-FFF2-40B4-BE49-F238E27FC236}">
                      <a16:creationId xmlns:a16="http://schemas.microsoft.com/office/drawing/2014/main" id="{B6230A86-F018-4372-AAD6-E8925ECB3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33" y="3835722"/>
                  <a:ext cx="1033998" cy="5531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Image result for TRACK20">
                  <a:extLst>
                    <a:ext uri="{FF2B5EF4-FFF2-40B4-BE49-F238E27FC236}">
                      <a16:creationId xmlns:a16="http://schemas.microsoft.com/office/drawing/2014/main" id="{F5E40AAC-9D39-49CD-A181-EFB2B0D9CB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054" y="3139587"/>
                  <a:ext cx="931636" cy="555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Image result for m space consulti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7033" y="1349684"/>
                  <a:ext cx="772077" cy="772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pacfah at scale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2" t="7875" r="14597" b="15495"/>
                <a:stretch/>
              </p:blipFill>
              <p:spPr bwMode="auto">
                <a:xfrm>
                  <a:off x="1849445" y="1066308"/>
                  <a:ext cx="998655" cy="948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Image result for Adolescent360">
                  <a:extLst>
                    <a:ext uri="{FF2B5EF4-FFF2-40B4-BE49-F238E27FC236}">
                      <a16:creationId xmlns:a16="http://schemas.microsoft.com/office/drawing/2014/main" id="{CA68C0E2-660A-4816-A4AA-A03A76764E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740" y="307483"/>
                  <a:ext cx="1866532" cy="589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2" descr="Image result for DKT">
                  <a:extLst>
                    <a:ext uri="{FF2B5EF4-FFF2-40B4-BE49-F238E27FC236}">
                      <a16:creationId xmlns:a16="http://schemas.microsoft.com/office/drawing/2014/main" id="{5F80952A-9C95-4DE1-B487-BCE5F32C7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115" y="2157065"/>
                  <a:ext cx="761087" cy="76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6" descr="Image result for IntegratE SFH">
                  <a:extLst>
                    <a:ext uri="{FF2B5EF4-FFF2-40B4-BE49-F238E27FC236}">
                      <a16:creationId xmlns:a16="http://schemas.microsoft.com/office/drawing/2014/main" id="{8E43D58D-1CDE-4CD9-AD49-C771A5309B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8" t="33894" r="23296" b="36479"/>
                <a:stretch/>
              </p:blipFill>
              <p:spPr bwMode="auto">
                <a:xfrm>
                  <a:off x="3254922" y="1902066"/>
                  <a:ext cx="1538745" cy="439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36" descr="Image result for unilever uk">
                  <a:extLst>
                    <a:ext uri="{FF2B5EF4-FFF2-40B4-BE49-F238E27FC236}">
                      <a16:creationId xmlns:a16="http://schemas.microsoft.com/office/drawing/2014/main" id="{D0BC1E3D-9A6C-4C5D-A776-FD94E94FFD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5845" y="1058924"/>
                  <a:ext cx="529103" cy="583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8" descr="Image result for the challenge initiative">
                  <a:extLst>
                    <a:ext uri="{FF2B5EF4-FFF2-40B4-BE49-F238E27FC236}">
                      <a16:creationId xmlns:a16="http://schemas.microsoft.com/office/drawing/2014/main" id="{21F935AE-5BC4-49CC-BAE7-8DA2375B7E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514" y="2312501"/>
                  <a:ext cx="1170595" cy="780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2" descr="ARFH Logo">
                  <a:extLst>
                    <a:ext uri="{FF2B5EF4-FFF2-40B4-BE49-F238E27FC236}">
                      <a16:creationId xmlns:a16="http://schemas.microsoft.com/office/drawing/2014/main" id="{04E6ACE8-2D26-467C-9987-C2241D350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558" y="3362413"/>
                  <a:ext cx="843773" cy="843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2" descr="Image result for womens refugee commission">
                  <a:extLst>
                    <a:ext uri="{FF2B5EF4-FFF2-40B4-BE49-F238E27FC236}">
                      <a16:creationId xmlns:a16="http://schemas.microsoft.com/office/drawing/2014/main" id="{70027D84-DCBB-4D00-A858-7BB9937FA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855" y="146961"/>
                  <a:ext cx="524269" cy="10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0533D34-D547-354D-BBD2-81173FD12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3231" y="2292036"/>
                  <a:ext cx="1695744" cy="47923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2612" y="274965"/>
                  <a:ext cx="1700420" cy="850210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</p:grpSp>
          <p:pic>
            <p:nvPicPr>
              <p:cNvPr id="34" name="Graphic 2">
                <a:extLst>
                  <a:ext uri="{FF2B5EF4-FFF2-40B4-BE49-F238E27FC236}">
                    <a16:creationId xmlns:a16="http://schemas.microsoft.com/office/drawing/2014/main" id="{B9557C1B-E262-423F-BAC5-9947BBFA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33630" y="4453162"/>
                <a:ext cx="1524000" cy="266700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4"/>
            <a:srcRect t="16447" b="25670"/>
            <a:stretch/>
          </p:blipFill>
          <p:spPr>
            <a:xfrm>
              <a:off x="2482168" y="3986588"/>
              <a:ext cx="1108228" cy="641484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D9399C0-1CB3-4496-8BAD-91C7F4F0293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33884" r="25641" b="31947"/>
          <a:stretch/>
        </p:blipFill>
        <p:spPr bwMode="auto">
          <a:xfrm>
            <a:off x="4375006" y="1114118"/>
            <a:ext cx="1431911" cy="54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5475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14:switch dir="r"/>
      </p:transition>
    </mc:Choice>
    <mc:Fallback xmlns="">
      <p:transition spd="slow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 noChangeAspect="1"/>
          </p:cNvSpPr>
          <p:nvPr/>
        </p:nvSpPr>
        <p:spPr>
          <a:xfrm>
            <a:off x="219456" y="1307592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Federal Ministry of Health has validated the National FP Blueprint for 2019-2023</a:t>
            </a:r>
          </a:p>
        </p:txBody>
      </p:sp>
      <p:sp>
        <p:nvSpPr>
          <p:cNvPr id="6" name="TextBox 5"/>
          <p:cNvSpPr txBox="1">
            <a:spLocks noChangeAspect="1"/>
          </p:cNvSpPr>
          <p:nvPr/>
        </p:nvSpPr>
        <p:spPr>
          <a:xfrm>
            <a:off x="6208776" y="1307592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Ogun, Niger, and Plateau states release family planning budget allocations. The funding was allocated towards family planning and adolescent and youth sexual and reproductive health programs</a:t>
            </a:r>
          </a:p>
        </p:txBody>
      </p:sp>
      <p:sp>
        <p:nvSpPr>
          <p:cNvPr id="13" name="TextBox 12"/>
          <p:cNvSpPr txBox="1">
            <a:spLocks noChangeAspect="1"/>
          </p:cNvSpPr>
          <p:nvPr/>
        </p:nvSpPr>
        <p:spPr>
          <a:xfrm>
            <a:off x="219456" y="4105656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Borno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 progresses towards domestication of the Task-shifting and Task-sharing policy and develops a Costed Implementation Plan for family planning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79133" y="152400"/>
            <a:ext cx="68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9" name="TextBox 8"/>
          <p:cNvSpPr txBox="1">
            <a:spLocks noChangeAspect="1"/>
          </p:cNvSpPr>
          <p:nvPr/>
        </p:nvSpPr>
        <p:spPr>
          <a:xfrm>
            <a:off x="6208776" y="4105656"/>
            <a:ext cx="5751355" cy="2615184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Oyo State passes Family Planning, Reproductive Health, and Maternity Services Bill, which requires the state to provide sustainable funding for family planning efforts</a:t>
            </a:r>
          </a:p>
        </p:txBody>
      </p:sp>
    </p:spTree>
    <p:extLst>
      <p:ext uri="{BB962C8B-B14F-4D97-AF65-F5344CB8AC3E}">
        <p14:creationId xmlns:p14="http://schemas.microsoft.com/office/powerpoint/2010/main" val="21156592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3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2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>
            <a:spLocks/>
          </p:cNvSpPr>
          <p:nvPr/>
        </p:nvSpPr>
        <p:spPr>
          <a:xfrm>
            <a:off x="170688" y="3755639"/>
            <a:ext cx="2834640" cy="2468880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Nigeria’s 6</a:t>
            </a:r>
            <a:r>
              <a:rPr kumimoji="0" lang="en-US" sz="18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Biennial FP conference was held virtually. The FP community gathered to chart a course for Nigeria post FP2020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/>
          </p:cNvSpPr>
          <p:nvPr/>
        </p:nvSpPr>
        <p:spPr>
          <a:xfrm>
            <a:off x="3176016" y="3755639"/>
            <a:ext cx="2834640" cy="2468880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of a National Advocacy Strategy for RMNCAH+N, that was validated on June 10,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6157281" y="3755639"/>
            <a:ext cx="2834640" cy="2468880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Kaduna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Lagos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completed CIPs 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2019-2023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79133" y="152400"/>
            <a:ext cx="6833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9186672" y="3755639"/>
            <a:ext cx="2834640" cy="2468880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Nasarawa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approved $11,400 for AYSRH in its FY2020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budget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4312920" y="1138385"/>
            <a:ext cx="3566160" cy="2286000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Federal government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designated RH/FP as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essential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sustained RMNCAH+N information and services during the COVID-19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pandemic 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8252460" y="1138385"/>
            <a:ext cx="3566160" cy="2286000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Launch and dissemination of the new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FP Blueprint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2020-2024 to facilitate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FP implementation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 the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nat’l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and </a:t>
            </a:r>
            <a:r>
              <a:rPr kumimoji="0" lang="en-US" sz="18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subnat’l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levels, and revised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reflect the COVID-19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response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73380" y="1138385"/>
            <a:ext cx="3566160" cy="2286000"/>
          </a:xfrm>
          <a:prstGeom prst="rect">
            <a:avLst/>
          </a:prstGeom>
          <a:solidFill>
            <a:srgbClr val="A5C249"/>
          </a:solidFill>
          <a:ln w="57150">
            <a:solidFill>
              <a:srgbClr val="009DD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DD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9DD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Five additional states engaged in the Task-Shifting Task-Sharing policy process, making a total of 27 states that have adopted or operationalized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policy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289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6" grpId="0" animBg="1"/>
      <p:bldP spid="13" grpId="0" animBg="1"/>
      <p:bldP spid="9" grpId="0" animBg="1"/>
      <p:bldP spid="7" grpId="0" animBg="1"/>
      <p:bldP spid="8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 w="50800">
            <a:solidFill>
              <a:srgbClr val="A5C24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</a:p>
        </p:txBody>
      </p:sp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0EF64219-1FC5-43FC-B212-361C36D1B5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7" y="264396"/>
            <a:ext cx="1089529" cy="512318"/>
          </a:xfrm>
          <a:prstGeom prst="rect">
            <a:avLst/>
          </a:prstGeom>
        </p:spPr>
      </p:pic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ADF70973-4719-4CE7-8D51-EF5F466D32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96" y="2424006"/>
            <a:ext cx="732636" cy="476378"/>
          </a:xfrm>
          <a:prstGeom prst="rect">
            <a:avLst/>
          </a:prstGeom>
        </p:spPr>
      </p:pic>
      <p:pic>
        <p:nvPicPr>
          <p:cNvPr id="57" name="Picture 56" descr="A drawing of a face&#10;&#10;Description automatically generated">
            <a:extLst>
              <a:ext uri="{FF2B5EF4-FFF2-40B4-BE49-F238E27FC236}">
                <a16:creationId xmlns:a16="http://schemas.microsoft.com/office/drawing/2014/main" id="{EDF3A6C2-7112-4B85-9E34-20FEBC22E7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63" y="1820990"/>
            <a:ext cx="993997" cy="40328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BAD25F02-87CA-453B-9B09-5A68081B540E}"/>
              </a:ext>
            </a:extLst>
          </p:cNvPr>
          <p:cNvSpPr/>
          <p:nvPr/>
        </p:nvSpPr>
        <p:spPr>
          <a:xfrm>
            <a:off x="1415671" y="4191175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RASuDiN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AF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69233" y="146961"/>
            <a:ext cx="9013799" cy="4572901"/>
            <a:chOff x="169233" y="146961"/>
            <a:chExt cx="9013799" cy="4572901"/>
          </a:xfrm>
        </p:grpSpPr>
        <p:grpSp>
          <p:nvGrpSpPr>
            <p:cNvPr id="31" name="Group 30"/>
            <p:cNvGrpSpPr/>
            <p:nvPr/>
          </p:nvGrpSpPr>
          <p:grpSpPr>
            <a:xfrm>
              <a:off x="169233" y="146961"/>
              <a:ext cx="9013799" cy="4572901"/>
              <a:chOff x="169233" y="146961"/>
              <a:chExt cx="9013799" cy="4572901"/>
            </a:xfrm>
          </p:grpSpPr>
          <p:grpSp>
            <p:nvGrpSpPr>
              <p:cNvPr id="33" name="Group 32"/>
              <p:cNvGrpSpPr/>
              <p:nvPr/>
            </p:nvGrpSpPr>
            <p:grpSpPr>
              <a:xfrm>
                <a:off x="169233" y="146961"/>
                <a:ext cx="9013799" cy="4241908"/>
                <a:chOff x="169233" y="146961"/>
                <a:chExt cx="9013799" cy="4241908"/>
              </a:xfrm>
            </p:grpSpPr>
            <p:pic>
              <p:nvPicPr>
                <p:cNvPr id="35" name="Picture 4" descr="Image result for afp family planning">
                  <a:extLst>
                    <a:ext uri="{FF2B5EF4-FFF2-40B4-BE49-F238E27FC236}">
                      <a16:creationId xmlns:a16="http://schemas.microsoft.com/office/drawing/2014/main" id="{75CAFE25-61F6-4E11-85CF-9101E50CC4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19912" b="19912"/>
                <a:stretch/>
              </p:blipFill>
              <p:spPr bwMode="auto">
                <a:xfrm>
                  <a:off x="216229" y="973331"/>
                  <a:ext cx="1337145" cy="68942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6" name="Picture 6" descr="Image result for Albright Stonebridge Group">
                  <a:extLst>
                    <a:ext uri="{FF2B5EF4-FFF2-40B4-BE49-F238E27FC236}">
                      <a16:creationId xmlns:a16="http://schemas.microsoft.com/office/drawing/2014/main" id="{4057363B-50DA-4721-8D69-9699E75B0292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61039" y="414204"/>
                  <a:ext cx="1519075" cy="548329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7" name="Picture 8" descr="Image result for NURHI">
                  <a:extLst>
                    <a:ext uri="{FF2B5EF4-FFF2-40B4-BE49-F238E27FC236}">
                      <a16:creationId xmlns:a16="http://schemas.microsoft.com/office/drawing/2014/main" id="{F3F4D471-6791-4C03-9B7E-4D3D50875BA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20749" b="29019"/>
                <a:stretch/>
              </p:blipFill>
              <p:spPr bwMode="auto">
                <a:xfrm>
                  <a:off x="490379" y="1699873"/>
                  <a:ext cx="1153737" cy="5795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8" name="Picture 12" descr="https://pbs.twimg.com/profile_images/1062740984746967042/ynH9PudU_400x400.jpg">
                  <a:extLst>
                    <a:ext uri="{FF2B5EF4-FFF2-40B4-BE49-F238E27FC236}">
                      <a16:creationId xmlns:a16="http://schemas.microsoft.com/office/drawing/2014/main" id="{66C06F75-0936-4002-8DD3-55B8A4FC678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30772" b="27508"/>
                <a:stretch/>
              </p:blipFill>
              <p:spPr bwMode="auto">
                <a:xfrm>
                  <a:off x="293831" y="2628494"/>
                  <a:ext cx="1546835" cy="6453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39" name="Picture 14" descr="Image result for Clinton Health Access Initiative Logo">
                  <a:extLst>
                    <a:ext uri="{FF2B5EF4-FFF2-40B4-BE49-F238E27FC236}">
                      <a16:creationId xmlns:a16="http://schemas.microsoft.com/office/drawing/2014/main" id="{B6230A86-F018-4372-AAD6-E8925ECB388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9233" y="3835722"/>
                  <a:ext cx="1033998" cy="55314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1" name="Picture 18" descr="Image result for TRACK20">
                  <a:extLst>
                    <a:ext uri="{FF2B5EF4-FFF2-40B4-BE49-F238E27FC236}">
                      <a16:creationId xmlns:a16="http://schemas.microsoft.com/office/drawing/2014/main" id="{F5E40AAC-9D39-49CD-A181-EFB2B0D9CB2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619054" y="3139587"/>
                  <a:ext cx="931636" cy="555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2" name="Picture 2" descr="Image result for m space consulting"/>
                <p:cNvPicPr>
                  <a:picLocks noChangeAspect="1" noChangeArrowheads="1"/>
                </p:cNvPicPr>
                <p:nvPr/>
              </p:nvPicPr>
              <p:blipFill>
                <a:blip r:embed="rId1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37033" y="1349684"/>
                  <a:ext cx="772077" cy="77207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3" name="Picture 4" descr="Image result for pacfah at scale"/>
                <p:cNvPicPr>
                  <a:picLocks noChangeAspect="1" noChangeArrowheads="1"/>
                </p:cNvPicPr>
                <p:nvPr/>
              </p:nvPicPr>
              <p:blipFill rotWithShape="1">
                <a:blip r:embed="rId12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22" t="7875" r="14597" b="15495"/>
                <a:stretch/>
              </p:blipFill>
              <p:spPr bwMode="auto">
                <a:xfrm>
                  <a:off x="1849445" y="1066308"/>
                  <a:ext cx="998655" cy="94872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4" name="Picture 43" descr="Image result for Adolescent360">
                  <a:extLst>
                    <a:ext uri="{FF2B5EF4-FFF2-40B4-BE49-F238E27FC236}">
                      <a16:creationId xmlns:a16="http://schemas.microsoft.com/office/drawing/2014/main" id="{CA68C0E2-660A-4816-A4AA-A03A76764E5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3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41740" y="307483"/>
                  <a:ext cx="1866532" cy="58982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5" name="Picture 22" descr="Image result for DKT">
                  <a:extLst>
                    <a:ext uri="{FF2B5EF4-FFF2-40B4-BE49-F238E27FC236}">
                      <a16:creationId xmlns:a16="http://schemas.microsoft.com/office/drawing/2014/main" id="{5F80952A-9C95-4DE1-B487-BCE5F32C7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4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952115" y="2157065"/>
                  <a:ext cx="761087" cy="76108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7" name="Picture 26" descr="Image result for IntegratE SFH">
                  <a:extLst>
                    <a:ext uri="{FF2B5EF4-FFF2-40B4-BE49-F238E27FC236}">
                      <a16:creationId xmlns:a16="http://schemas.microsoft.com/office/drawing/2014/main" id="{8E43D58D-1CDE-4CD9-AD49-C771A5309B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1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2598" t="33894" r="23296" b="36479"/>
                <a:stretch/>
              </p:blipFill>
              <p:spPr bwMode="auto">
                <a:xfrm>
                  <a:off x="3254922" y="1902066"/>
                  <a:ext cx="1538745" cy="43939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8" name="Picture 36" descr="Image result for unilever uk">
                  <a:extLst>
                    <a:ext uri="{FF2B5EF4-FFF2-40B4-BE49-F238E27FC236}">
                      <a16:creationId xmlns:a16="http://schemas.microsoft.com/office/drawing/2014/main" id="{D0BC1E3D-9A6C-4C5D-A776-FD94E94FFDD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325845" y="1058924"/>
                  <a:ext cx="529103" cy="5834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49" name="Picture 38" descr="Image result for the challenge initiative">
                  <a:extLst>
                    <a:ext uri="{FF2B5EF4-FFF2-40B4-BE49-F238E27FC236}">
                      <a16:creationId xmlns:a16="http://schemas.microsoft.com/office/drawing/2014/main" id="{21F935AE-5BC4-49CC-BAE7-8DA2375B7E0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264514" y="2312501"/>
                  <a:ext cx="1170595" cy="78039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0" name="Picture 42" descr="ARFH Logo">
                  <a:extLst>
                    <a:ext uri="{FF2B5EF4-FFF2-40B4-BE49-F238E27FC236}">
                      <a16:creationId xmlns:a16="http://schemas.microsoft.com/office/drawing/2014/main" id="{04E6ACE8-2D26-467C-9987-C2241D350B6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27558" y="3362413"/>
                  <a:ext cx="843773" cy="843773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1" name="Picture 32" descr="Image result for womens refugee commission">
                  <a:extLst>
                    <a:ext uri="{FF2B5EF4-FFF2-40B4-BE49-F238E27FC236}">
                      <a16:creationId xmlns:a16="http://schemas.microsoft.com/office/drawing/2014/main" id="{70027D84-DCBB-4D00-A858-7BB9937FA39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256855" y="146961"/>
                  <a:ext cx="524269" cy="103844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52" name="Picture 51">
                  <a:extLst>
                    <a:ext uri="{FF2B5EF4-FFF2-40B4-BE49-F238E27FC236}">
                      <a16:creationId xmlns:a16="http://schemas.microsoft.com/office/drawing/2014/main" id="{60533D34-D547-354D-BBD2-81173FD12CA0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03231" y="2292036"/>
                  <a:ext cx="1695744" cy="479232"/>
                </a:xfrm>
                <a:prstGeom prst="rect">
                  <a:avLst/>
                </a:prstGeom>
              </p:spPr>
            </p:pic>
            <p:pic>
              <p:nvPicPr>
                <p:cNvPr id="53" name="Picture 52"/>
                <p:cNvPicPr>
                  <a:picLocks noChangeAspect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482612" y="274965"/>
                  <a:ext cx="1700420" cy="850210"/>
                </a:xfrm>
                <a:prstGeom prst="rect">
                  <a:avLst/>
                </a:prstGeom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</p:spPr>
            </p:pic>
          </p:grpSp>
          <p:pic>
            <p:nvPicPr>
              <p:cNvPr id="34" name="Graphic 2">
                <a:extLst>
                  <a:ext uri="{FF2B5EF4-FFF2-40B4-BE49-F238E27FC236}">
                    <a16:creationId xmlns:a16="http://schemas.microsoft.com/office/drawing/2014/main" id="{B9557C1B-E262-423F-BAC5-9947BBFAD2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23"/>
                  </a:ext>
                </a:extLst>
              </a:blip>
              <a:stretch>
                <a:fillRect/>
              </a:stretch>
            </p:blipFill>
            <p:spPr>
              <a:xfrm>
                <a:off x="733630" y="4453162"/>
                <a:ext cx="1524000" cy="266700"/>
              </a:xfrm>
              <a:prstGeom prst="rect">
                <a:avLst/>
              </a:prstGeom>
            </p:spPr>
          </p:pic>
        </p:grpSp>
        <p:pic>
          <p:nvPicPr>
            <p:cNvPr id="54" name="Picture 53"/>
            <p:cNvPicPr>
              <a:picLocks noChangeAspect="1"/>
            </p:cNvPicPr>
            <p:nvPr/>
          </p:nvPicPr>
          <p:blipFill rotWithShape="1">
            <a:blip r:embed="rId24"/>
            <a:srcRect t="16447" b="25670"/>
            <a:stretch/>
          </p:blipFill>
          <p:spPr>
            <a:xfrm>
              <a:off x="2482168" y="3986588"/>
              <a:ext cx="1108228" cy="641484"/>
            </a:xfrm>
            <a:prstGeom prst="rect">
              <a:avLst/>
            </a:prstGeom>
          </p:spPr>
        </p:pic>
      </p:grpSp>
      <p:pic>
        <p:nvPicPr>
          <p:cNvPr id="59" name="Picture 58">
            <a:extLst>
              <a:ext uri="{FF2B5EF4-FFF2-40B4-BE49-F238E27FC236}">
                <a16:creationId xmlns:a16="http://schemas.microsoft.com/office/drawing/2014/main" id="{5D9399C0-1CB3-4496-8BAD-91C7F4F02937}"/>
              </a:ext>
            </a:extLst>
          </p:cNvPr>
          <p:cNvPicPr>
            <a:picLocks noChangeAspect="1"/>
          </p:cNvPicPr>
          <p:nvPr/>
        </p:nvPicPr>
        <p:blipFill rotWithShape="1"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33884" r="25641" b="31947"/>
          <a:stretch/>
        </p:blipFill>
        <p:spPr bwMode="auto">
          <a:xfrm>
            <a:off x="4423045" y="1125175"/>
            <a:ext cx="1431911" cy="54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7460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Click="0" advTm="5000">
        <p14:switch dir="r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50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50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50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7" grpId="0" animBg="1"/>
      <p:bldP spid="16" grpId="0" animBg="1"/>
      <p:bldP spid="18" grpId="0" animBg="1"/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URHI Get It Togeth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70" y="5486328"/>
            <a:ext cx="1782912" cy="126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49610" y="5425278"/>
            <a:ext cx="55530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Song provided by: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National Family Planning Song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Get It Together ©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Feb 12, 2016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NURHImedia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Artists: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Tiwa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Savage and Paul 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Okoye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</a:t>
            </a:r>
            <a:r>
              <a:rPr kumimoji="0" lang="en-US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Psqaure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2699" y="2014040"/>
            <a:ext cx="8126896" cy="261638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49610" y="1325531"/>
            <a:ext cx="5553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Content provided by FP CAPE Interactive Timeline</a:t>
            </a:r>
          </a:p>
        </p:txBody>
      </p:sp>
    </p:spTree>
    <p:extLst>
      <p:ext uri="{BB962C8B-B14F-4D97-AF65-F5344CB8AC3E}">
        <p14:creationId xmlns:p14="http://schemas.microsoft.com/office/powerpoint/2010/main" val="1125794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4000">
        <p:pull/>
      </p:transition>
    </mc:Choice>
    <mc:Fallback xmlns="">
      <p:transition spd="slow" advTm="4000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95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9233" y="146961"/>
            <a:ext cx="9013799" cy="4572901"/>
            <a:chOff x="169233" y="146961"/>
            <a:chExt cx="9013799" cy="4572901"/>
          </a:xfrm>
        </p:grpSpPr>
        <p:grpSp>
          <p:nvGrpSpPr>
            <p:cNvPr id="33" name="Group 32"/>
            <p:cNvGrpSpPr/>
            <p:nvPr/>
          </p:nvGrpSpPr>
          <p:grpSpPr>
            <a:xfrm>
              <a:off x="169233" y="146961"/>
              <a:ext cx="9013799" cy="4241908"/>
              <a:chOff x="169233" y="146961"/>
              <a:chExt cx="9013799" cy="4241908"/>
            </a:xfrm>
          </p:grpSpPr>
          <p:pic>
            <p:nvPicPr>
              <p:cNvPr id="35" name="Picture 4" descr="Image result for afp family planning">
                <a:extLst>
                  <a:ext uri="{FF2B5EF4-FFF2-40B4-BE49-F238E27FC236}">
                    <a16:creationId xmlns:a16="http://schemas.microsoft.com/office/drawing/2014/main" id="{75CAFE25-61F6-4E11-85CF-9101E50CC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12" b="19912"/>
              <a:stretch/>
            </p:blipFill>
            <p:spPr bwMode="auto">
              <a:xfrm>
                <a:off x="216229" y="973331"/>
                <a:ext cx="1337145" cy="68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Image result for Albright Stonebridge Group">
                <a:extLst>
                  <a:ext uri="{FF2B5EF4-FFF2-40B4-BE49-F238E27FC236}">
                    <a16:creationId xmlns:a16="http://schemas.microsoft.com/office/drawing/2014/main" id="{4057363B-50DA-4721-8D69-9699E75B02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039" y="414204"/>
                <a:ext cx="1519075" cy="548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Image result for NURHI">
                <a:extLst>
                  <a:ext uri="{FF2B5EF4-FFF2-40B4-BE49-F238E27FC236}">
                    <a16:creationId xmlns:a16="http://schemas.microsoft.com/office/drawing/2014/main" id="{F3F4D471-6791-4C03-9B7E-4D3D50875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749" b="29019"/>
              <a:stretch/>
            </p:blipFill>
            <p:spPr bwMode="auto">
              <a:xfrm>
                <a:off x="490379" y="1699873"/>
                <a:ext cx="1153737" cy="579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2" descr="https://pbs.twimg.com/profile_images/1062740984746967042/ynH9PudU_400x400.jpg">
                <a:extLst>
                  <a:ext uri="{FF2B5EF4-FFF2-40B4-BE49-F238E27FC236}">
                    <a16:creationId xmlns:a16="http://schemas.microsoft.com/office/drawing/2014/main" id="{66C06F75-0936-4002-8DD3-55B8A4FC6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72" b="27508"/>
              <a:stretch/>
            </p:blipFill>
            <p:spPr bwMode="auto">
              <a:xfrm>
                <a:off x="293831" y="2628494"/>
                <a:ext cx="1546835" cy="64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4" descr="Image result for Clinton Health Access Initiative Logo">
                <a:extLst>
                  <a:ext uri="{FF2B5EF4-FFF2-40B4-BE49-F238E27FC236}">
                    <a16:creationId xmlns:a16="http://schemas.microsoft.com/office/drawing/2014/main" id="{B6230A86-F018-4372-AAD6-E8925ECB3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33" y="3835722"/>
                <a:ext cx="1033998" cy="55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8" descr="Image result for TRACK20">
                <a:extLst>
                  <a:ext uri="{FF2B5EF4-FFF2-40B4-BE49-F238E27FC236}">
                    <a16:creationId xmlns:a16="http://schemas.microsoft.com/office/drawing/2014/main" id="{F5E40AAC-9D39-49CD-A181-EFB2B0D9C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054" y="3139587"/>
                <a:ext cx="931636" cy="555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Image result for m space consult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033" y="1349684"/>
                <a:ext cx="772077" cy="772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Image result for pacfah at scale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22" t="7875" r="14597" b="15495"/>
              <a:stretch/>
            </p:blipFill>
            <p:spPr bwMode="auto">
              <a:xfrm>
                <a:off x="1849445" y="1066308"/>
                <a:ext cx="998655" cy="948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 descr="Image result for Adolescent360">
                <a:extLst>
                  <a:ext uri="{FF2B5EF4-FFF2-40B4-BE49-F238E27FC236}">
                    <a16:creationId xmlns:a16="http://schemas.microsoft.com/office/drawing/2014/main" id="{CA68C0E2-660A-4816-A4AA-A03A76764E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740" y="307483"/>
                <a:ext cx="1866532" cy="589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2" descr="Image result for DKT">
                <a:extLst>
                  <a:ext uri="{FF2B5EF4-FFF2-40B4-BE49-F238E27FC236}">
                    <a16:creationId xmlns:a16="http://schemas.microsoft.com/office/drawing/2014/main" id="{5F80952A-9C95-4DE1-B487-BCE5F32C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2115" y="2157065"/>
                <a:ext cx="761087" cy="76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6" descr="Image result for IntegratE SFH">
                <a:extLst>
                  <a:ext uri="{FF2B5EF4-FFF2-40B4-BE49-F238E27FC236}">
                    <a16:creationId xmlns:a16="http://schemas.microsoft.com/office/drawing/2014/main" id="{8E43D58D-1CDE-4CD9-AD49-C771A5309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98" t="33894" r="23296" b="36479"/>
              <a:stretch/>
            </p:blipFill>
            <p:spPr bwMode="auto">
              <a:xfrm>
                <a:off x="3254922" y="1902066"/>
                <a:ext cx="1538745" cy="439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36" descr="Image result for unilever uk">
                <a:extLst>
                  <a:ext uri="{FF2B5EF4-FFF2-40B4-BE49-F238E27FC236}">
                    <a16:creationId xmlns:a16="http://schemas.microsoft.com/office/drawing/2014/main" id="{D0BC1E3D-9A6C-4C5D-A776-FD94E94FFD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45" y="1058924"/>
                <a:ext cx="529103" cy="583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38" descr="Image result for the challenge initiative">
                <a:extLst>
                  <a:ext uri="{FF2B5EF4-FFF2-40B4-BE49-F238E27FC236}">
                    <a16:creationId xmlns:a16="http://schemas.microsoft.com/office/drawing/2014/main" id="{21F935AE-5BC4-49CC-BAE7-8DA2375B7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4514" y="2312501"/>
                <a:ext cx="1170595" cy="780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2" descr="ARFH Logo">
                <a:extLst>
                  <a:ext uri="{FF2B5EF4-FFF2-40B4-BE49-F238E27FC236}">
                    <a16:creationId xmlns:a16="http://schemas.microsoft.com/office/drawing/2014/main" id="{04E6ACE8-2D26-467C-9987-C2241D350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7558" y="3362413"/>
                <a:ext cx="843773" cy="843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2" descr="Image result for womens refugee commission">
                <a:extLst>
                  <a:ext uri="{FF2B5EF4-FFF2-40B4-BE49-F238E27FC236}">
                    <a16:creationId xmlns:a16="http://schemas.microsoft.com/office/drawing/2014/main" id="{70027D84-DCBB-4D00-A858-7BB9937FA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6855" y="146961"/>
                <a:ext cx="524269" cy="1038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0533D34-D547-354D-BBD2-81173FD12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3231" y="2292036"/>
                <a:ext cx="1695744" cy="47923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2612" y="274965"/>
                <a:ext cx="1700420" cy="850210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pic>
          <p:nvPicPr>
            <p:cNvPr id="34" name="Graphic 2">
              <a:extLst>
                <a:ext uri="{FF2B5EF4-FFF2-40B4-BE49-F238E27FC236}">
                  <a16:creationId xmlns:a16="http://schemas.microsoft.com/office/drawing/2014/main" id="{B9557C1B-E262-423F-BAC5-9947BBFA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3630" y="4453162"/>
              <a:ext cx="1524000" cy="266700"/>
            </a:xfrm>
            <a:prstGeom prst="rect">
              <a:avLst/>
            </a:prstGeom>
          </p:spPr>
        </p:pic>
      </p:grpSp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902BBAF5-550C-4522-BD79-A8397D4BC43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7" y="264396"/>
            <a:ext cx="1089529" cy="512318"/>
          </a:xfrm>
          <a:prstGeom prst="rect">
            <a:avLst/>
          </a:prstGeom>
        </p:spPr>
      </p:pic>
      <p:pic>
        <p:nvPicPr>
          <p:cNvPr id="56" name="Picture 55" descr="A drawing of a face&#10;&#10;Description automatically generated">
            <a:extLst>
              <a:ext uri="{FF2B5EF4-FFF2-40B4-BE49-F238E27FC236}">
                <a16:creationId xmlns:a16="http://schemas.microsoft.com/office/drawing/2014/main" id="{7DA452AD-D547-4D28-B0FC-6794CA6C56F7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63" y="1820990"/>
            <a:ext cx="993997" cy="403289"/>
          </a:xfrm>
          <a:prstGeom prst="rect">
            <a:avLst/>
          </a:prstGeom>
        </p:spPr>
      </p:pic>
      <p:pic>
        <p:nvPicPr>
          <p:cNvPr id="57" name="Picture 56" descr="A picture containing drawing&#10;&#10;Description automatically generated">
            <a:extLst>
              <a:ext uri="{FF2B5EF4-FFF2-40B4-BE49-F238E27FC236}">
                <a16:creationId xmlns:a16="http://schemas.microsoft.com/office/drawing/2014/main" id="{75D582F4-5140-4663-B068-AE92B0583312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422" y="2408991"/>
            <a:ext cx="732636" cy="47637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1DAC93B6-0297-4B62-A67C-2DB943987C4F}"/>
              </a:ext>
            </a:extLst>
          </p:cNvPr>
          <p:cNvSpPr/>
          <p:nvPr/>
        </p:nvSpPr>
        <p:spPr>
          <a:xfrm>
            <a:off x="1405365" y="4205889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RASuDiN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AF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6"/>
          <a:srcRect t="16447" b="25670"/>
          <a:stretch/>
        </p:blipFill>
        <p:spPr>
          <a:xfrm>
            <a:off x="2482168" y="3986588"/>
            <a:ext cx="1108228" cy="64148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9399C0-1CB3-4496-8BAD-91C7F4F0293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33884" r="25641" b="31947"/>
          <a:stretch/>
        </p:blipFill>
        <p:spPr bwMode="auto">
          <a:xfrm>
            <a:off x="4391868" y="1115977"/>
            <a:ext cx="1431911" cy="54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02905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curtains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 noChangeAspect="1"/>
          </p:cNvSpPr>
          <p:nvPr/>
        </p:nvSpPr>
        <p:spPr>
          <a:xfrm>
            <a:off x="6208946" y="1307592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planning champions in 10 states helped spread FP messages on World Population Day</a:t>
            </a:r>
          </a:p>
        </p:txBody>
      </p:sp>
      <p:sp>
        <p:nvSpPr>
          <p:cNvPr id="21" name="TextBox 20"/>
          <p:cNvSpPr txBox="1">
            <a:spLocks noChangeAspect="1"/>
          </p:cNvSpPr>
          <p:nvPr/>
        </p:nvSpPr>
        <p:spPr>
          <a:xfrm>
            <a:off x="219456" y="1307592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inaugural meeting of the Family Planning Providers Network Lagos Chapter took place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58566" y="152400"/>
            <a:ext cx="667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>
            <a:spLocks noChangeAspect="1"/>
          </p:cNvSpPr>
          <p:nvPr/>
        </p:nvSpPr>
        <p:spPr>
          <a:xfrm>
            <a:off x="6208946" y="4103728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17 FMoH staff became National FP Dashboard master trainers, further embedding the National FP Dashboard </a:t>
            </a:r>
          </a:p>
        </p:txBody>
      </p:sp>
      <p:sp>
        <p:nvSpPr>
          <p:cNvPr id="19" name="TextBox 18"/>
          <p:cNvSpPr txBox="1">
            <a:spLocks noChangeAspect="1"/>
          </p:cNvSpPr>
          <p:nvPr/>
        </p:nvSpPr>
        <p:spPr>
          <a:xfrm>
            <a:off x="219456" y="4103728"/>
            <a:ext cx="5751354" cy="2615184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1</a:t>
            </a:r>
            <a:r>
              <a:rPr kumimoji="0" lang="en-US" sz="3200" b="1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Annual Professor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Babatunde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Osotimehin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National Reproductive Health Legacy Forum held</a:t>
            </a:r>
          </a:p>
        </p:txBody>
      </p:sp>
    </p:spTree>
    <p:extLst>
      <p:ext uri="{BB962C8B-B14F-4D97-AF65-F5344CB8AC3E}">
        <p14:creationId xmlns:p14="http://schemas.microsoft.com/office/powerpoint/2010/main" val="26840930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20000">
        <p15:prstTrans prst="peelOff"/>
      </p:transition>
    </mc:Choice>
    <mc:Fallback xmlns="">
      <p:transition spd="slow" advClick="0" advTm="2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B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>
            <a:spLocks/>
          </p:cNvSpPr>
          <p:nvPr/>
        </p:nvSpPr>
        <p:spPr>
          <a:xfrm>
            <a:off x="4221480" y="4196316"/>
            <a:ext cx="3749040" cy="2331720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Plateau state set up and inaugurated a State Technical Working Group on Adolescent and Youth Health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/>
          </p:cNvSpPr>
          <p:nvPr/>
        </p:nvSpPr>
        <p:spPr>
          <a:xfrm>
            <a:off x="236220" y="4196316"/>
            <a:ext cx="3749040" cy="2331720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FP Dashboard infrastructure was migrated to a government-approved cloud-based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server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58566" y="152400"/>
            <a:ext cx="66748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>
            <a:spLocks/>
          </p:cNvSpPr>
          <p:nvPr/>
        </p:nvSpPr>
        <p:spPr>
          <a:xfrm>
            <a:off x="6258796" y="1423996"/>
            <a:ext cx="4480560" cy="2331720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Kaduna, Kano, Lagos and Niger states successfully produced and validated People’s scorecards for family planning. The findings were validated and accepted by government and CSO partners in the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F6FC6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>
            <a:spLocks/>
          </p:cNvSpPr>
          <p:nvPr/>
        </p:nvSpPr>
        <p:spPr>
          <a:xfrm>
            <a:off x="1424290" y="1423996"/>
            <a:ext cx="4480560" cy="2331720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Development of facility and community data tools to track healthcare workers and traditional birth attendant activities, and a mobile-based data tracking system to capture community level data on service provision and demand for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services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8206740" y="4196316"/>
            <a:ext cx="3749040" cy="2331720"/>
          </a:xfrm>
          <a:prstGeom prst="rect">
            <a:avLst/>
          </a:prstGeom>
          <a:solidFill>
            <a:srgbClr val="F0B300"/>
          </a:solidFill>
          <a:ln w="50800">
            <a:solidFill>
              <a:srgbClr val="0F6FC6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Maintained the provision of FP and MNCH services at health facilities during the lockdown (e.g. Kaduna, Kano, Lagos,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Nasarawa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Niger, and Rivers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)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95355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17" grpId="0" animBg="1"/>
      <p:bldP spid="1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9233" y="146961"/>
            <a:ext cx="9013799" cy="4572901"/>
            <a:chOff x="169233" y="146961"/>
            <a:chExt cx="9013799" cy="4572901"/>
          </a:xfrm>
        </p:grpSpPr>
        <p:grpSp>
          <p:nvGrpSpPr>
            <p:cNvPr id="33" name="Group 32"/>
            <p:cNvGrpSpPr/>
            <p:nvPr/>
          </p:nvGrpSpPr>
          <p:grpSpPr>
            <a:xfrm>
              <a:off x="169233" y="146961"/>
              <a:ext cx="9013799" cy="4241908"/>
              <a:chOff x="169233" y="146961"/>
              <a:chExt cx="9013799" cy="4241908"/>
            </a:xfrm>
          </p:grpSpPr>
          <p:pic>
            <p:nvPicPr>
              <p:cNvPr id="35" name="Picture 4" descr="Image result for afp family planning">
                <a:extLst>
                  <a:ext uri="{FF2B5EF4-FFF2-40B4-BE49-F238E27FC236}">
                    <a16:creationId xmlns:a16="http://schemas.microsoft.com/office/drawing/2014/main" id="{75CAFE25-61F6-4E11-85CF-9101E50CC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12" b="19912"/>
              <a:stretch/>
            </p:blipFill>
            <p:spPr bwMode="auto">
              <a:xfrm>
                <a:off x="216229" y="973331"/>
                <a:ext cx="1337145" cy="68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Image result for Albright Stonebridge Group">
                <a:extLst>
                  <a:ext uri="{FF2B5EF4-FFF2-40B4-BE49-F238E27FC236}">
                    <a16:creationId xmlns:a16="http://schemas.microsoft.com/office/drawing/2014/main" id="{4057363B-50DA-4721-8D69-9699E75B02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039" y="414204"/>
                <a:ext cx="1519075" cy="548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Image result for NURHI">
                <a:extLst>
                  <a:ext uri="{FF2B5EF4-FFF2-40B4-BE49-F238E27FC236}">
                    <a16:creationId xmlns:a16="http://schemas.microsoft.com/office/drawing/2014/main" id="{F3F4D471-6791-4C03-9B7E-4D3D50875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749" b="29019"/>
              <a:stretch/>
            </p:blipFill>
            <p:spPr bwMode="auto">
              <a:xfrm>
                <a:off x="490379" y="1699873"/>
                <a:ext cx="1153737" cy="579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2" descr="https://pbs.twimg.com/profile_images/1062740984746967042/ynH9PudU_400x400.jpg">
                <a:extLst>
                  <a:ext uri="{FF2B5EF4-FFF2-40B4-BE49-F238E27FC236}">
                    <a16:creationId xmlns:a16="http://schemas.microsoft.com/office/drawing/2014/main" id="{66C06F75-0936-4002-8DD3-55B8A4FC6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72" b="27508"/>
              <a:stretch/>
            </p:blipFill>
            <p:spPr bwMode="auto">
              <a:xfrm>
                <a:off x="293831" y="2628494"/>
                <a:ext cx="1546835" cy="64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4" descr="Image result for Clinton Health Access Initiative Logo">
                <a:extLst>
                  <a:ext uri="{FF2B5EF4-FFF2-40B4-BE49-F238E27FC236}">
                    <a16:creationId xmlns:a16="http://schemas.microsoft.com/office/drawing/2014/main" id="{B6230A86-F018-4372-AAD6-E8925ECB3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33" y="3835722"/>
                <a:ext cx="1033998" cy="55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8" descr="Image result for TRACK20">
                <a:extLst>
                  <a:ext uri="{FF2B5EF4-FFF2-40B4-BE49-F238E27FC236}">
                    <a16:creationId xmlns:a16="http://schemas.microsoft.com/office/drawing/2014/main" id="{F5E40AAC-9D39-49CD-A181-EFB2B0D9C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054" y="3139587"/>
                <a:ext cx="931636" cy="555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Image result for m space consult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033" y="1349684"/>
                <a:ext cx="772077" cy="772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Image result for pacfah at scale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22" t="7875" r="14597" b="15495"/>
              <a:stretch/>
            </p:blipFill>
            <p:spPr bwMode="auto">
              <a:xfrm>
                <a:off x="1849445" y="1066308"/>
                <a:ext cx="998655" cy="948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 descr="Image result for Adolescent360">
                <a:extLst>
                  <a:ext uri="{FF2B5EF4-FFF2-40B4-BE49-F238E27FC236}">
                    <a16:creationId xmlns:a16="http://schemas.microsoft.com/office/drawing/2014/main" id="{CA68C0E2-660A-4816-A4AA-A03A76764E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740" y="307483"/>
                <a:ext cx="1866532" cy="589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2" descr="Image result for DKT">
                <a:extLst>
                  <a:ext uri="{FF2B5EF4-FFF2-40B4-BE49-F238E27FC236}">
                    <a16:creationId xmlns:a16="http://schemas.microsoft.com/office/drawing/2014/main" id="{5F80952A-9C95-4DE1-B487-BCE5F32C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2115" y="2157065"/>
                <a:ext cx="761087" cy="76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6" descr="Image result for IntegratE SFH">
                <a:extLst>
                  <a:ext uri="{FF2B5EF4-FFF2-40B4-BE49-F238E27FC236}">
                    <a16:creationId xmlns:a16="http://schemas.microsoft.com/office/drawing/2014/main" id="{8E43D58D-1CDE-4CD9-AD49-C771A5309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98" t="33894" r="23296" b="36479"/>
              <a:stretch/>
            </p:blipFill>
            <p:spPr bwMode="auto">
              <a:xfrm>
                <a:off x="3254922" y="1902066"/>
                <a:ext cx="1538745" cy="439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36" descr="Image result for unilever uk">
                <a:extLst>
                  <a:ext uri="{FF2B5EF4-FFF2-40B4-BE49-F238E27FC236}">
                    <a16:creationId xmlns:a16="http://schemas.microsoft.com/office/drawing/2014/main" id="{D0BC1E3D-9A6C-4C5D-A776-FD94E94FFD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45" y="1058924"/>
                <a:ext cx="529103" cy="583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38" descr="Image result for the challenge initiative">
                <a:extLst>
                  <a:ext uri="{FF2B5EF4-FFF2-40B4-BE49-F238E27FC236}">
                    <a16:creationId xmlns:a16="http://schemas.microsoft.com/office/drawing/2014/main" id="{21F935AE-5BC4-49CC-BAE7-8DA2375B7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4514" y="2312501"/>
                <a:ext cx="1170595" cy="780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2" descr="ARFH Logo">
                <a:extLst>
                  <a:ext uri="{FF2B5EF4-FFF2-40B4-BE49-F238E27FC236}">
                    <a16:creationId xmlns:a16="http://schemas.microsoft.com/office/drawing/2014/main" id="{04E6ACE8-2D26-467C-9987-C2241D350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7558" y="3362413"/>
                <a:ext cx="843773" cy="843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2" descr="Image result for womens refugee commission">
                <a:extLst>
                  <a:ext uri="{FF2B5EF4-FFF2-40B4-BE49-F238E27FC236}">
                    <a16:creationId xmlns:a16="http://schemas.microsoft.com/office/drawing/2014/main" id="{70027D84-DCBB-4D00-A858-7BB9937FA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6855" y="146961"/>
                <a:ext cx="524269" cy="1038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0533D34-D547-354D-BBD2-81173FD12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3231" y="2292036"/>
                <a:ext cx="1695744" cy="47923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2612" y="274965"/>
                <a:ext cx="1700420" cy="850210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pic>
          <p:nvPicPr>
            <p:cNvPr id="34" name="Graphic 2">
              <a:extLst>
                <a:ext uri="{FF2B5EF4-FFF2-40B4-BE49-F238E27FC236}">
                  <a16:creationId xmlns:a16="http://schemas.microsoft.com/office/drawing/2014/main" id="{B9557C1B-E262-423F-BAC5-9947BBFA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3630" y="4453162"/>
              <a:ext cx="1524000" cy="266700"/>
            </a:xfrm>
            <a:prstGeom prst="rect">
              <a:avLst/>
            </a:prstGeom>
          </p:spPr>
        </p:pic>
      </p:grpSp>
      <p:pic>
        <p:nvPicPr>
          <p:cNvPr id="55" name="Picture 54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2F72F9-FCA4-43B1-AAAB-62F749E70AE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96" y="2424006"/>
            <a:ext cx="732636" cy="476378"/>
          </a:xfrm>
          <a:prstGeom prst="rect">
            <a:avLst/>
          </a:prstGeom>
        </p:spPr>
      </p:pic>
      <p:pic>
        <p:nvPicPr>
          <p:cNvPr id="56" name="Picture 55" descr="A drawing of a face&#10;&#10;Description automatically generated">
            <a:extLst>
              <a:ext uri="{FF2B5EF4-FFF2-40B4-BE49-F238E27FC236}">
                <a16:creationId xmlns:a16="http://schemas.microsoft.com/office/drawing/2014/main" id="{495F15A2-9316-433D-950E-5D46157431CD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63" y="1820990"/>
            <a:ext cx="993997" cy="403289"/>
          </a:xfrm>
          <a:prstGeom prst="rect">
            <a:avLst/>
          </a:prstGeom>
        </p:spPr>
      </p:pic>
      <p:pic>
        <p:nvPicPr>
          <p:cNvPr id="57" name="Picture 56" descr="A close up of a sign&#10;&#10;Description automatically generated">
            <a:extLst>
              <a:ext uri="{FF2B5EF4-FFF2-40B4-BE49-F238E27FC236}">
                <a16:creationId xmlns:a16="http://schemas.microsoft.com/office/drawing/2014/main" id="{6C863071-FB2E-49A7-B5E3-4F62CA737DB8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7" y="264396"/>
            <a:ext cx="1089529" cy="512318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9AC11F2F-6ACA-4BF6-8A28-DFAA5C445E27}"/>
              </a:ext>
            </a:extLst>
          </p:cNvPr>
          <p:cNvSpPr/>
          <p:nvPr/>
        </p:nvSpPr>
        <p:spPr>
          <a:xfrm>
            <a:off x="1405365" y="4156255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RASuDiN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AF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6"/>
          <a:srcRect t="16447" b="25670"/>
          <a:stretch/>
        </p:blipFill>
        <p:spPr>
          <a:xfrm>
            <a:off x="2482168" y="3986588"/>
            <a:ext cx="1108228" cy="64148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D9399C0-1CB3-4496-8BAD-91C7F4F0293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33884" r="25641" b="31947"/>
          <a:stretch/>
        </p:blipFill>
        <p:spPr bwMode="auto">
          <a:xfrm>
            <a:off x="4299857" y="1142528"/>
            <a:ext cx="1431911" cy="54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3585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3220212" y="1078992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Nearly 160 LPAY ambassadors, youth-led organization reps, and Adolescents &amp; Youth health desk officers engaged in the Virtual Capacity Building group, which aims to teach youth on FP from FP technical experts</a:t>
            </a: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229616" y="301252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Intergenerational dialogue in Oyo state aimed to improve parent-child communication on SRH. Over 60 adolescents, parents, and community and religious leaders participated</a:t>
            </a: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6210808" y="301252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Family planning services provided through PPMVs saw vast improvements due to expanded product range, and a digital referral system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59513" y="152400"/>
            <a:ext cx="427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229616" y="495744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 Lagos and Kaduna States 179 PPMVs and 280 community pharmacies were trained on implant and injectable contraceptives in the first quarter of 2019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6210808" y="4957449"/>
            <a:ext cx="5751576" cy="1728216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finalized Village Health Worker training curriculum and materials for the Reproductive, Maternal, Newborn, Child, and Adolescent Health and Nutrition program was rolled out in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Borno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State</a:t>
            </a:r>
          </a:p>
        </p:txBody>
      </p:sp>
    </p:spTree>
    <p:extLst>
      <p:ext uri="{BB962C8B-B14F-4D97-AF65-F5344CB8AC3E}">
        <p14:creationId xmlns:p14="http://schemas.microsoft.com/office/powerpoint/2010/main" val="33628083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0">
        <p15:prstTrans prst="peelOff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 animBg="1"/>
      <p:bldP spid="8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DD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>
            <a:spLocks/>
          </p:cNvSpPr>
          <p:nvPr/>
        </p:nvSpPr>
        <p:spPr>
          <a:xfrm>
            <a:off x="4404360" y="1439286"/>
            <a:ext cx="3566160" cy="228600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Interfaith Forums in Ogun and Plateau states secured free spots for FP messaging on two radio stations each for airing FP messaging and live phone-in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C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>
            <a:spLocks/>
          </p:cNvSpPr>
          <p:nvPr/>
        </p:nvSpPr>
        <p:spPr>
          <a:xfrm>
            <a:off x="170688" y="4033216"/>
            <a:ext cx="2834640" cy="246888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t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A5C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50 new PPMVs graduated from the tiered accreditation program by Schools of Health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technology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>
            <a:spLocks/>
          </p:cNvSpPr>
          <p:nvPr/>
        </p:nvSpPr>
        <p:spPr>
          <a:xfrm>
            <a:off x="3176016" y="4033216"/>
            <a:ext cx="2834640" cy="246888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Kaduna became the first and only state in Nigeria permitted to directly procure FP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commodities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9513" y="152400"/>
            <a:ext cx="4272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8" name="TextBox 7"/>
          <p:cNvSpPr txBox="1">
            <a:spLocks/>
          </p:cNvSpPr>
          <p:nvPr/>
        </p:nvSpPr>
        <p:spPr>
          <a:xfrm>
            <a:off x="6181344" y="4033216"/>
            <a:ext cx="2834640" cy="246888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1900" b="1" i="0" u="none" strike="noStrike" kern="1200" cap="none" spc="0" normalizeH="0" baseline="0" noProof="0" dirty="0">
              <a:ln>
                <a:noFill/>
              </a:ln>
              <a:solidFill>
                <a:srgbClr val="A5C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Over 400 health workers were trained on the components for integrating FP messaging into routine health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talks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9186672" y="4033216"/>
            <a:ext cx="2834640" cy="246888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5C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Lagos,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Nasarawa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and Rivers states trained over 450 health care workers on PPFP and PAC service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provision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8298180" y="1439286"/>
            <a:ext cx="3566160" cy="228600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A5C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129 journalists, social influencers, and bloggers were trained in media advocacy across five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states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/>
          </p:cNvSpPr>
          <p:nvPr/>
        </p:nvSpPr>
        <p:spPr>
          <a:xfrm>
            <a:off x="510540" y="1439286"/>
            <a:ext cx="3566160" cy="2286000"/>
          </a:xfrm>
          <a:prstGeom prst="rect">
            <a:avLst/>
          </a:prstGeom>
          <a:solidFill>
            <a:srgbClr val="009DD9"/>
          </a:solidFill>
          <a:ln w="57150">
            <a:solidFill>
              <a:srgbClr val="A5C249"/>
            </a:solidFill>
          </a:ln>
        </p:spPr>
        <p:txBody>
          <a:bodyPr wrap="square" rtlCol="0" anchor="t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5C249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2020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A5C24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 3-month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mentoring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program built the skills of Traditional Birth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Attendants/Community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Reproductive Health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Influencers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 counsel and refer clients to health facilities for PPFP and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PAC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620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000" advClick="0" advTm="30000">
        <p15:prstTrans prst="peelOff"/>
      </p:transition>
    </mc:Choice>
    <mc:Fallback xmlns="">
      <p:transition spd="slow" advClick="0" advTm="30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9" grpId="0" animBg="1"/>
      <p:bldP spid="8" grpId="0" animBg="1"/>
      <p:bldP spid="15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>
            <a:spLocks noChangeAspect="1"/>
          </p:cNvSpPr>
          <p:nvPr/>
        </p:nvSpPr>
        <p:spPr>
          <a:xfrm>
            <a:off x="70637" y="4867275"/>
            <a:ext cx="3537002" cy="1854202"/>
          </a:xfrm>
          <a:prstGeom prst="rect">
            <a:avLst/>
          </a:prstGeom>
          <a:solidFill>
            <a:srgbClr val="F0B300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Enabling Environment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482611" y="1510550"/>
            <a:ext cx="3538728" cy="5210927"/>
          </a:xfrm>
          <a:prstGeom prst="rect">
            <a:avLst/>
          </a:prstGeom>
          <a:solidFill>
            <a:srgbClr val="A5C24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Government of Nigeria</a:t>
            </a:r>
          </a:p>
        </p:txBody>
      </p:sp>
      <p:sp>
        <p:nvSpPr>
          <p:cNvPr id="16" name="TextBox 15"/>
          <p:cNvSpPr txBox="1">
            <a:spLocks/>
          </p:cNvSpPr>
          <p:nvPr/>
        </p:nvSpPr>
        <p:spPr>
          <a:xfrm>
            <a:off x="3775761" y="4867275"/>
            <a:ext cx="3538728" cy="1856232"/>
          </a:xfrm>
          <a:prstGeom prst="rect">
            <a:avLst/>
          </a:prstGeom>
          <a:solidFill>
            <a:srgbClr val="009DD9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Model Testing</a:t>
            </a:r>
          </a:p>
        </p:txBody>
      </p:sp>
      <p:sp>
        <p:nvSpPr>
          <p:cNvPr id="18" name="TextBox 17"/>
          <p:cNvSpPr txBox="1">
            <a:spLocks noChangeAspect="1"/>
          </p:cNvSpPr>
          <p:nvPr/>
        </p:nvSpPr>
        <p:spPr>
          <a:xfrm>
            <a:off x="3775761" y="3142092"/>
            <a:ext cx="3538728" cy="1609086"/>
          </a:xfrm>
          <a:prstGeom prst="rect">
            <a:avLst/>
          </a:prstGeom>
          <a:solidFill>
            <a:srgbClr val="0F6FC6"/>
          </a:solidFill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2" name="5-Point Star 1"/>
          <p:cNvSpPr/>
          <p:nvPr/>
        </p:nvSpPr>
        <p:spPr>
          <a:xfrm>
            <a:off x="9286875" y="0"/>
            <a:ext cx="2905125" cy="2447925"/>
          </a:xfrm>
          <a:prstGeom prst="star5">
            <a:avLst/>
          </a:prstGeom>
          <a:solidFill>
            <a:srgbClr val="F0B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Nigeria FP Goals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169233" y="146961"/>
            <a:ext cx="9013799" cy="4572901"/>
            <a:chOff x="169233" y="146961"/>
            <a:chExt cx="9013799" cy="4572901"/>
          </a:xfrm>
        </p:grpSpPr>
        <p:grpSp>
          <p:nvGrpSpPr>
            <p:cNvPr id="33" name="Group 32"/>
            <p:cNvGrpSpPr/>
            <p:nvPr/>
          </p:nvGrpSpPr>
          <p:grpSpPr>
            <a:xfrm>
              <a:off x="169233" y="146961"/>
              <a:ext cx="9013799" cy="4241908"/>
              <a:chOff x="169233" y="146961"/>
              <a:chExt cx="9013799" cy="4241908"/>
            </a:xfrm>
          </p:grpSpPr>
          <p:pic>
            <p:nvPicPr>
              <p:cNvPr id="35" name="Picture 4" descr="Image result for afp family planning">
                <a:extLst>
                  <a:ext uri="{FF2B5EF4-FFF2-40B4-BE49-F238E27FC236}">
                    <a16:creationId xmlns:a16="http://schemas.microsoft.com/office/drawing/2014/main" id="{75CAFE25-61F6-4E11-85CF-9101E50CC4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9912" b="19912"/>
              <a:stretch/>
            </p:blipFill>
            <p:spPr bwMode="auto">
              <a:xfrm>
                <a:off x="216229" y="973331"/>
                <a:ext cx="1337145" cy="68942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6" descr="Image result for Albright Stonebridge Group">
                <a:extLst>
                  <a:ext uri="{FF2B5EF4-FFF2-40B4-BE49-F238E27FC236}">
                    <a16:creationId xmlns:a16="http://schemas.microsoft.com/office/drawing/2014/main" id="{4057363B-50DA-4721-8D69-9699E75B029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61039" y="414204"/>
                <a:ext cx="1519075" cy="54832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Image result for NURHI">
                <a:extLst>
                  <a:ext uri="{FF2B5EF4-FFF2-40B4-BE49-F238E27FC236}">
                    <a16:creationId xmlns:a16="http://schemas.microsoft.com/office/drawing/2014/main" id="{F3F4D471-6791-4C03-9B7E-4D3D50875B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0749" b="29019"/>
              <a:stretch/>
            </p:blipFill>
            <p:spPr bwMode="auto">
              <a:xfrm>
                <a:off x="490379" y="1699873"/>
                <a:ext cx="1153737" cy="57954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8" name="Picture 12" descr="https://pbs.twimg.com/profile_images/1062740984746967042/ynH9PudU_400x400.jpg">
                <a:extLst>
                  <a:ext uri="{FF2B5EF4-FFF2-40B4-BE49-F238E27FC236}">
                    <a16:creationId xmlns:a16="http://schemas.microsoft.com/office/drawing/2014/main" id="{66C06F75-0936-4002-8DD3-55B8A4FC678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772" b="27508"/>
              <a:stretch/>
            </p:blipFill>
            <p:spPr bwMode="auto">
              <a:xfrm>
                <a:off x="293831" y="2628494"/>
                <a:ext cx="1546835" cy="6453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14" descr="Image result for Clinton Health Access Initiative Logo">
                <a:extLst>
                  <a:ext uri="{FF2B5EF4-FFF2-40B4-BE49-F238E27FC236}">
                    <a16:creationId xmlns:a16="http://schemas.microsoft.com/office/drawing/2014/main" id="{B6230A86-F018-4372-AAD6-E8925ECB388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9233" y="3835722"/>
                <a:ext cx="1033998" cy="5531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1" name="Picture 18" descr="Image result for TRACK20">
                <a:extLst>
                  <a:ext uri="{FF2B5EF4-FFF2-40B4-BE49-F238E27FC236}">
                    <a16:creationId xmlns:a16="http://schemas.microsoft.com/office/drawing/2014/main" id="{F5E40AAC-9D39-49CD-A181-EFB2B0D9CB2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9054" y="3139587"/>
                <a:ext cx="931636" cy="5551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2" name="Picture 2" descr="Image result for m space consulting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7033" y="1349684"/>
                <a:ext cx="772077" cy="77207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4" descr="Image result for pacfah at scale"/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422" t="7875" r="14597" b="15495"/>
              <a:stretch/>
            </p:blipFill>
            <p:spPr bwMode="auto">
              <a:xfrm>
                <a:off x="1849445" y="1066308"/>
                <a:ext cx="998655" cy="94872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4" name="Picture 43" descr="Image result for Adolescent360">
                <a:extLst>
                  <a:ext uri="{FF2B5EF4-FFF2-40B4-BE49-F238E27FC236}">
                    <a16:creationId xmlns:a16="http://schemas.microsoft.com/office/drawing/2014/main" id="{CA68C0E2-660A-4816-A4AA-A03A76764E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1740" y="307483"/>
                <a:ext cx="1866532" cy="5898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5" name="Picture 22" descr="Image result for DKT">
                <a:extLst>
                  <a:ext uri="{FF2B5EF4-FFF2-40B4-BE49-F238E27FC236}">
                    <a16:creationId xmlns:a16="http://schemas.microsoft.com/office/drawing/2014/main" id="{5F80952A-9C95-4DE1-B487-BCE5F32C715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2115" y="2157065"/>
                <a:ext cx="761087" cy="76108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7" name="Picture 26" descr="Image result for IntegratE SFH">
                <a:extLst>
                  <a:ext uri="{FF2B5EF4-FFF2-40B4-BE49-F238E27FC236}">
                    <a16:creationId xmlns:a16="http://schemas.microsoft.com/office/drawing/2014/main" id="{8E43D58D-1CDE-4CD9-AD49-C771A5309B4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2598" t="33894" r="23296" b="36479"/>
              <a:stretch/>
            </p:blipFill>
            <p:spPr bwMode="auto">
              <a:xfrm>
                <a:off x="3254922" y="1902066"/>
                <a:ext cx="1538745" cy="43939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36" descr="Image result for unilever uk">
                <a:extLst>
                  <a:ext uri="{FF2B5EF4-FFF2-40B4-BE49-F238E27FC236}">
                    <a16:creationId xmlns:a16="http://schemas.microsoft.com/office/drawing/2014/main" id="{D0BC1E3D-9A6C-4C5D-A776-FD94E94FFDD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25845" y="1058924"/>
                <a:ext cx="529103" cy="5834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9" name="Picture 38" descr="Image result for the challenge initiative">
                <a:extLst>
                  <a:ext uri="{FF2B5EF4-FFF2-40B4-BE49-F238E27FC236}">
                    <a16:creationId xmlns:a16="http://schemas.microsoft.com/office/drawing/2014/main" id="{21F935AE-5BC4-49CC-BAE7-8DA2375B7E0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64514" y="2312501"/>
                <a:ext cx="1170595" cy="78039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0" name="Picture 42" descr="ARFH Logo">
                <a:extLst>
                  <a:ext uri="{FF2B5EF4-FFF2-40B4-BE49-F238E27FC236}">
                    <a16:creationId xmlns:a16="http://schemas.microsoft.com/office/drawing/2014/main" id="{04E6ACE8-2D26-467C-9987-C2241D350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27558" y="3362413"/>
                <a:ext cx="843773" cy="8437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1" name="Picture 32" descr="Image result for womens refugee commission">
                <a:extLst>
                  <a:ext uri="{FF2B5EF4-FFF2-40B4-BE49-F238E27FC236}">
                    <a16:creationId xmlns:a16="http://schemas.microsoft.com/office/drawing/2014/main" id="{70027D84-DCBB-4D00-A858-7BB9937FA39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56855" y="146961"/>
                <a:ext cx="524269" cy="10384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52" name="Picture 51">
                <a:extLst>
                  <a:ext uri="{FF2B5EF4-FFF2-40B4-BE49-F238E27FC236}">
                    <a16:creationId xmlns:a16="http://schemas.microsoft.com/office/drawing/2014/main" id="{60533D34-D547-354D-BBD2-81173FD12CA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03231" y="2292036"/>
                <a:ext cx="1695744" cy="479232"/>
              </a:xfrm>
              <a:prstGeom prst="rect">
                <a:avLst/>
              </a:prstGeom>
            </p:spPr>
          </p:pic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482612" y="274965"/>
                <a:ext cx="1700420" cy="850210"/>
              </a:xfrm>
              <a:prstGeom prst="rect">
                <a:avLst/>
              </a:prstGeom>
              <a:ln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</p:pic>
        </p:grpSp>
        <p:pic>
          <p:nvPicPr>
            <p:cNvPr id="34" name="Graphic 2">
              <a:extLst>
                <a:ext uri="{FF2B5EF4-FFF2-40B4-BE49-F238E27FC236}">
                  <a16:creationId xmlns:a16="http://schemas.microsoft.com/office/drawing/2014/main" id="{B9557C1B-E262-423F-BAC5-9947BBFA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p:blipFill>
          <p:spPr>
            <a:xfrm>
              <a:off x="733630" y="4453162"/>
              <a:ext cx="1524000" cy="266700"/>
            </a:xfrm>
            <a:prstGeom prst="rect">
              <a:avLst/>
            </a:prstGeom>
          </p:spPr>
        </p:pic>
      </p:grpSp>
      <p:pic>
        <p:nvPicPr>
          <p:cNvPr id="55" name="Picture 54" descr="A close up of a sign&#10;&#10;Description automatically generated">
            <a:extLst>
              <a:ext uri="{FF2B5EF4-FFF2-40B4-BE49-F238E27FC236}">
                <a16:creationId xmlns:a16="http://schemas.microsoft.com/office/drawing/2014/main" id="{518FC323-3D48-427D-B359-BBBC7D2A75D6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17" y="264396"/>
            <a:ext cx="1089529" cy="512318"/>
          </a:xfrm>
          <a:prstGeom prst="rect">
            <a:avLst/>
          </a:prstGeom>
        </p:spPr>
      </p:pic>
      <p:pic>
        <p:nvPicPr>
          <p:cNvPr id="56" name="Picture 55" descr="A picture containing drawing&#10;&#10;Description automatically generated">
            <a:extLst>
              <a:ext uri="{FF2B5EF4-FFF2-40B4-BE49-F238E27FC236}">
                <a16:creationId xmlns:a16="http://schemas.microsoft.com/office/drawing/2014/main" id="{0ECE78E3-A6F5-42D6-9A5E-53E33917D2E5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96" y="2424006"/>
            <a:ext cx="732636" cy="476378"/>
          </a:xfrm>
          <a:prstGeom prst="rect">
            <a:avLst/>
          </a:prstGeom>
        </p:spPr>
      </p:pic>
      <p:pic>
        <p:nvPicPr>
          <p:cNvPr id="57" name="Picture 56" descr="A drawing of a face&#10;&#10;Description automatically generated">
            <a:extLst>
              <a:ext uri="{FF2B5EF4-FFF2-40B4-BE49-F238E27FC236}">
                <a16:creationId xmlns:a16="http://schemas.microsoft.com/office/drawing/2014/main" id="{10278FE0-76D1-4327-8F02-5D789EB4D431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763" y="1820990"/>
            <a:ext cx="993997" cy="403289"/>
          </a:xfrm>
          <a:prstGeom prst="rect">
            <a:avLst/>
          </a:prstGeom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3D26357E-BC4A-4A10-B9EB-0C907BCA08FE}"/>
              </a:ext>
            </a:extLst>
          </p:cNvPr>
          <p:cNvSpPr/>
          <p:nvPr/>
        </p:nvSpPr>
        <p:spPr>
          <a:xfrm>
            <a:off x="1427558" y="4176163"/>
            <a:ext cx="86754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>
                <a:ln>
                  <a:noFill/>
                </a:ln>
                <a:solidFill>
                  <a:srgbClr val="00AFBB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RASuDiN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rgbClr val="00AFBB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 rotWithShape="1">
          <a:blip r:embed="rId26"/>
          <a:srcRect t="16447" b="25670"/>
          <a:stretch/>
        </p:blipFill>
        <p:spPr>
          <a:xfrm>
            <a:off x="2482168" y="3986588"/>
            <a:ext cx="1108228" cy="64148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5D9399C0-1CB3-4496-8BAD-91C7F4F02937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BEBA8EAE-BF5A-486C-A8C5-ECC9F3942E4B}">
                <a14:imgProps xmlns:a14="http://schemas.microsoft.com/office/drawing/2010/main">
                  <a14:imgLayer r:embed="rId28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33884" r="25641" b="31947"/>
          <a:stretch/>
        </p:blipFill>
        <p:spPr bwMode="auto">
          <a:xfrm>
            <a:off x="4368202" y="1114118"/>
            <a:ext cx="1431911" cy="5486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82421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">
        <p14:switch dir="r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6F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>
            <a:spLocks noChangeAspect="1"/>
          </p:cNvSpPr>
          <p:nvPr/>
        </p:nvSpPr>
        <p:spPr>
          <a:xfrm>
            <a:off x="3220212" y="1144629"/>
            <a:ext cx="5751576" cy="1728216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rmAutofit fontScale="9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DMPA-SC access was scaled up in Niger, Kano, Bauchi, &amp; Taraba states. 56 FP experts were trained as Master trainers and step-down training reached 2,036 nurses and CHEWs</a:t>
            </a:r>
          </a:p>
        </p:txBody>
      </p:sp>
      <p:sp>
        <p:nvSpPr>
          <p:cNvPr id="15" name="TextBox 14"/>
          <p:cNvSpPr txBox="1">
            <a:spLocks/>
          </p:cNvSpPr>
          <p:nvPr/>
        </p:nvSpPr>
        <p:spPr>
          <a:xfrm>
            <a:off x="229616" y="3080988"/>
            <a:ext cx="5751576" cy="1728216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Abia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Bauchi, and Rivers states were supported in renovating 23 health facilities using the 72-hour clinic makeover</a:t>
            </a:r>
          </a:p>
        </p:txBody>
      </p:sp>
      <p:sp>
        <p:nvSpPr>
          <p:cNvPr id="16" name="TextBox 15"/>
          <p:cNvSpPr txBox="1">
            <a:spLocks noChangeAspect="1"/>
          </p:cNvSpPr>
          <p:nvPr/>
        </p:nvSpPr>
        <p:spPr>
          <a:xfrm>
            <a:off x="6210808" y="3080988"/>
            <a:ext cx="5751576" cy="1728216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Civil Society Organizations in Ogun &amp; Niger states reached over 100 adolescents with FP information and messaging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721705" y="152615"/>
            <a:ext cx="274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Scale-up</a:t>
            </a: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6201961" y="4986835"/>
            <a:ext cx="5749544" cy="1724132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Kaduna &amp; Nasarawa states scale up Adolescent Family Planning programs</a:t>
            </a:r>
          </a:p>
        </p:txBody>
      </p:sp>
      <p:sp>
        <p:nvSpPr>
          <p:cNvPr id="14" name="TextBox 13"/>
          <p:cNvSpPr txBox="1">
            <a:spLocks/>
          </p:cNvSpPr>
          <p:nvPr/>
        </p:nvSpPr>
        <p:spPr>
          <a:xfrm>
            <a:off x="240496" y="4986834"/>
            <a:ext cx="5720969" cy="1724131"/>
          </a:xfrm>
          <a:prstGeom prst="rect">
            <a:avLst/>
          </a:prstGeom>
          <a:solidFill>
            <a:srgbClr val="0F6FC6"/>
          </a:solidFill>
          <a:ln w="57150">
            <a:solidFill>
              <a:srgbClr val="F0B300"/>
            </a:solidFill>
          </a:ln>
        </p:spPr>
        <p:txBody>
          <a:bodyPr wrap="square" rtlCol="0" anchor="ctr" anchorCtr="1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0B3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2019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Planned Parenthood Federation of Nigeria and Plateau State government employed the 72-hour clinic makeover model at clinics in Plateau, Bauchi, and Gombe states</a:t>
            </a:r>
          </a:p>
        </p:txBody>
      </p:sp>
    </p:spTree>
    <p:extLst>
      <p:ext uri="{BB962C8B-B14F-4D97-AF65-F5344CB8AC3E}">
        <p14:creationId xmlns:p14="http://schemas.microsoft.com/office/powerpoint/2010/main" val="3910563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25000">
        <p15:prstTrans prst="peelOff"/>
      </p:transition>
    </mc:Choice>
    <mc:Fallback xmlns="">
      <p:transition spd="slow" advClick="0" advTm="2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 animBg="1"/>
      <p:bldP spid="16" grpId="0" animBg="1"/>
      <p:bldP spid="10" grpId="0" animBg="1"/>
      <p:bldP spid="14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CPC_Ong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Theme">
  <a:themeElements>
    <a:clrScheme name="CPC_Ong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3C23B7A315D434A8072106EED37CA6B" ma:contentTypeVersion="12" ma:contentTypeDescription="Create a new document." ma:contentTypeScope="" ma:versionID="ee69228d296d8f702a5654c069d51b71">
  <xsd:schema xmlns:xsd="http://www.w3.org/2001/XMLSchema" xmlns:xs="http://www.w3.org/2001/XMLSchema" xmlns:p="http://schemas.microsoft.com/office/2006/metadata/properties" xmlns:ns3="1dd9b365-2dee-445a-8029-dd3730e20ecb" xmlns:ns4="047c0153-4877-46d5-b392-4dc4097c5831" targetNamespace="http://schemas.microsoft.com/office/2006/metadata/properties" ma:root="true" ma:fieldsID="fdb89125786849d7e365a013ff71a939" ns3:_="" ns4:_="">
    <xsd:import namespace="1dd9b365-2dee-445a-8029-dd3730e20ecb"/>
    <xsd:import namespace="047c0153-4877-46d5-b392-4dc4097c58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d9b365-2dee-445a-8029-dd3730e20e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7c0153-4877-46d5-b392-4dc4097c5831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258CA8-4764-42B3-B762-BF8FFCBC77F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dd9b365-2dee-445a-8029-dd3730e20ecb"/>
    <ds:schemaRef ds:uri="047c0153-4877-46d5-b392-4dc4097c58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CFB3074-EFF4-4B11-8369-857B21EDCE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EFCC23A-CCC1-4F11-A9FD-2319F9783430}">
  <ds:schemaRefs>
    <ds:schemaRef ds:uri="http://purl.org/dc/elements/1.1/"/>
    <ds:schemaRef ds:uri="http://schemas.microsoft.com/office/2006/metadata/properties"/>
    <ds:schemaRef ds:uri="1dd9b365-2dee-445a-8029-dd3730e20ecb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047c0153-4877-46d5-b392-4dc4097c583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1003</Words>
  <Application>Microsoft Office PowerPoint</Application>
  <PresentationFormat>Widescreen</PresentationFormat>
  <Paragraphs>132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.AppleSystemUIFont</vt:lpstr>
      <vt:lpstr>Arial</vt:lpstr>
      <vt:lpstr>Calibri</vt:lpstr>
      <vt:lpstr>Georgia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UNC Chapel Hill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Raney</dc:creator>
  <cp:lastModifiedBy>Lee, Raney</cp:lastModifiedBy>
  <cp:revision>1</cp:revision>
  <dcterms:created xsi:type="dcterms:W3CDTF">2021-03-16T10:41:49Z</dcterms:created>
  <dcterms:modified xsi:type="dcterms:W3CDTF">2021-03-16T10:42:19Z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0x01010083C23B7A315D434A8072106EED37CA6B</vt:lpwstr>
  </property>
</Properties>
</file>